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1"/>
  </p:notesMasterIdLst>
  <p:sldIdLst>
    <p:sldId id="291" r:id="rId2"/>
    <p:sldId id="345" r:id="rId3"/>
    <p:sldId id="333" r:id="rId4"/>
    <p:sldId id="329" r:id="rId5"/>
    <p:sldId id="337" r:id="rId6"/>
    <p:sldId id="330" r:id="rId7"/>
    <p:sldId id="331" r:id="rId8"/>
    <p:sldId id="332" r:id="rId9"/>
    <p:sldId id="343" r:id="rId10"/>
    <p:sldId id="342" r:id="rId11"/>
    <p:sldId id="341" r:id="rId12"/>
    <p:sldId id="295" r:id="rId13"/>
    <p:sldId id="293" r:id="rId14"/>
    <p:sldId id="315" r:id="rId15"/>
    <p:sldId id="334" r:id="rId16"/>
    <p:sldId id="325" r:id="rId17"/>
    <p:sldId id="326" r:id="rId18"/>
    <p:sldId id="323" r:id="rId19"/>
    <p:sldId id="297" r:id="rId20"/>
    <p:sldId id="298" r:id="rId21"/>
    <p:sldId id="306" r:id="rId22"/>
    <p:sldId id="335" r:id="rId23"/>
    <p:sldId id="346" r:id="rId24"/>
    <p:sldId id="320" r:id="rId25"/>
    <p:sldId id="347" r:id="rId26"/>
    <p:sldId id="336" r:id="rId27"/>
    <p:sldId id="303" r:id="rId28"/>
    <p:sldId id="340" r:id="rId29"/>
    <p:sldId id="32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5" autoAdjust="0"/>
    <p:restoredTop sz="94660"/>
  </p:normalViewPr>
  <p:slideViewPr>
    <p:cSldViewPr>
      <p:cViewPr varScale="1">
        <p:scale>
          <a:sx n="63" d="100"/>
          <a:sy n="63" d="100"/>
        </p:scale>
        <p:origin x="7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500" baseline="0"/>
            </a:pPr>
            <a:r>
              <a:rPr lang="en-US" sz="1500" baseline="0" dirty="0"/>
              <a:t>Recommendations Given</a:t>
            </a:r>
          </a:p>
        </c:rich>
      </c:tx>
      <c:layout>
        <c:manualLayout>
          <c:xMode val="edge"/>
          <c:yMode val="edge"/>
          <c:x val="0.36484304461942257"/>
          <c:y val="0.1072071044550234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72465941757279"/>
          <c:y val="0.21830020672412795"/>
          <c:w val="0.57431519923645913"/>
          <c:h val="0.561324543734358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Recommendations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Clinical Trials</c:v>
                </c:pt>
                <c:pt idx="1">
                  <c:v>Off-label treatment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124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0F-49FB-9541-EC7FD33A7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427352"/>
        <c:axId val="194427744"/>
      </c:barChart>
      <c:catAx>
        <c:axId val="194427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94427744"/>
        <c:crosses val="autoZero"/>
        <c:auto val="1"/>
        <c:lblAlgn val="ctr"/>
        <c:lblOffset val="100"/>
        <c:noMultiLvlLbl val="0"/>
      </c:catAx>
      <c:valAx>
        <c:axId val="19442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94427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E8063B2-3766-458B-A1F3-685E07FAAB91}" type="datetimeFigureOut">
              <a:rPr lang="en-US"/>
              <a:pPr>
                <a:defRPr/>
              </a:pPr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447992D-586C-4B6B-8492-FAB0A8323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703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5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4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2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C0DD3-CEFB-4CE3-9A7D-A21AA64690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5117-9882-4C14-9B0C-DF5D18CE8D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7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6046-2C3D-44C7-B72C-65C562B4C9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63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4D23-5E3E-4A70-9243-19A14B9A628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7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E3C14-01C9-4374-A1A9-B37A978323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16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9A92-68E2-4DED-9301-928BDAF7FF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6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9BFB-2D2B-41D3-A0D5-C5F569E4DA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88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37FE-BDD3-4414-9A7C-E19A3670EA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95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5542-ED13-4013-856F-09C2C5FD48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30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7C50-2E0D-4161-B6E9-94F333BAE5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81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57E34-75D2-463C-8E91-207FD3AB7B1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5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DBB9-8607-4C79-83DC-73A27FFADC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70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C589-91AF-434A-8B22-E1B743596E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1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81600"/>
            <a:ext cx="28749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Molecular-directed cancer treatments: Precision Medicine Molecular Tumor Board</a:t>
            </a:r>
            <a:endParaRPr lang="en-US" alt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7792"/>
            <a:ext cx="6400800" cy="75320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Mark E. Burkard MD PhD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356" y="5410200"/>
            <a:ext cx="2400087" cy="120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Immune checkpoint therapy</a:t>
            </a:r>
          </a:p>
        </p:txBody>
      </p:sp>
      <p:pic>
        <p:nvPicPr>
          <p:cNvPr id="512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5245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572000" y="2362200"/>
            <a:ext cx="1219200" cy="129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 txBox="1">
            <a:spLocks/>
          </p:cNvSpPr>
          <p:nvPr/>
        </p:nvSpPr>
        <p:spPr bwMode="auto">
          <a:xfrm>
            <a:off x="488950" y="152400"/>
            <a:ext cx="82851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bIns="0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itchFamily="34" charset="0"/>
              </a:rPr>
              <a:t> Mutational load predicts which melanoma, patients respond to</a:t>
            </a:r>
            <a:r>
              <a:rPr lang="en-US" altLang="en-US" sz="3200" dirty="0">
                <a:latin typeface="Calibri" pitchFamily="34" charset="0"/>
              </a:rPr>
              <a:t> </a:t>
            </a:r>
            <a:r>
              <a:rPr lang="en-US" altLang="en-US" sz="3200" b="1" dirty="0">
                <a:latin typeface="Calibri" pitchFamily="34" charset="0"/>
              </a:rPr>
              <a:t>anti-PD-1/PD-L1 (n=65)</a:t>
            </a:r>
            <a:endParaRPr lang="en-US" altLang="en-US" sz="3200" dirty="0">
              <a:latin typeface="Calibri" pitchFamily="34" charset="0"/>
            </a:endParaRPr>
          </a:p>
          <a:p>
            <a:pPr eaLnBrk="1" hangingPunct="1"/>
            <a:r>
              <a:rPr lang="en-US" altLang="en-US" sz="2400" dirty="0">
                <a:latin typeface="Calibri" pitchFamily="34" charset="0"/>
              </a:rPr>
              <a:t> </a:t>
            </a:r>
            <a:endParaRPr lang="en-US" altLang="en-US" sz="2400" b="1" dirty="0">
              <a:latin typeface="Calibri" pitchFamily="34" charset="0"/>
            </a:endParaRPr>
          </a:p>
          <a:p>
            <a:pPr eaLnBrk="1" hangingPunct="1"/>
            <a:r>
              <a:rPr lang="en-US" altLang="en-US" sz="2400" b="1" dirty="0">
                <a:latin typeface="Calibri" pitchFamily="34" charset="0"/>
              </a:rPr>
              <a:t>    Progression-free survival			      Overall Survival</a:t>
            </a:r>
            <a:endParaRPr lang="en-US" altLang="en-US" sz="3200" b="1" dirty="0">
              <a:latin typeface="Calibri" pitchFamily="34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209800"/>
            <a:ext cx="387191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225675"/>
            <a:ext cx="381952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2"/>
          <p:cNvSpPr>
            <a:spLocks noChangeArrowheads="1"/>
          </p:cNvSpPr>
          <p:nvPr/>
        </p:nvSpPr>
        <p:spPr bwMode="auto">
          <a:xfrm>
            <a:off x="488950" y="4724400"/>
            <a:ext cx="849312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PFS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superior </a:t>
            </a:r>
            <a:r>
              <a:rPr lang="en-US" altLang="en-US" sz="2000" dirty="0"/>
              <a:t>in high compared to intermediate and low groups (median not reached vs. 96 days vs. 85 days, p&lt;0.001) </a:t>
            </a:r>
          </a:p>
          <a:p>
            <a:pPr eaLnBrk="1" hangingPunct="1"/>
            <a:endParaRPr lang="en-US" altLang="en-US" sz="600" b="1" dirty="0"/>
          </a:p>
          <a:p>
            <a:pPr eaLnBrk="1" hangingPunct="1"/>
            <a:r>
              <a:rPr lang="en-US" altLang="en-US" sz="2000" b="1" dirty="0"/>
              <a:t>OS</a:t>
            </a:r>
            <a:r>
              <a:rPr lang="en-US" altLang="en-US" sz="2000" dirty="0"/>
              <a:t> (median not reached vs. 600 days vs. 375 days, p=0.003). </a:t>
            </a:r>
          </a:p>
          <a:p>
            <a:pPr eaLnBrk="1" hangingPunct="1"/>
            <a:endParaRPr lang="en-US" altLang="en-US" sz="400" b="1" dirty="0"/>
          </a:p>
          <a:p>
            <a:pPr eaLnBrk="1" hangingPunct="1"/>
            <a:endParaRPr lang="en-US" altLang="en-US" sz="400" dirty="0"/>
          </a:p>
          <a:p>
            <a:pPr eaLnBrk="1" hangingPunct="1"/>
            <a:r>
              <a:rPr lang="en-US" altLang="en-US" sz="2000" dirty="0">
                <a:solidFill>
                  <a:srgbClr val="2196A4"/>
                </a:solidFill>
              </a:rPr>
              <a:t>Similar data in NSCLC &amp; Bladder cancer </a:t>
            </a:r>
          </a:p>
        </p:txBody>
      </p:sp>
    </p:spTree>
    <p:extLst>
      <p:ext uri="{BB962C8B-B14F-4D97-AF65-F5344CB8AC3E}">
        <p14:creationId xmlns:p14="http://schemas.microsoft.com/office/powerpoint/2010/main" val="28315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Wisconsin PMMTB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28592"/>
            <a:ext cx="1600200" cy="2021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483" y="2601351"/>
            <a:ext cx="2040189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604" y="2289811"/>
            <a:ext cx="1654663" cy="2299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2566251"/>
            <a:ext cx="2025964" cy="17465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718545" y="3439544"/>
            <a:ext cx="642883" cy="218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325196" y="3439544"/>
            <a:ext cx="642883" cy="218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401792" y="3439545"/>
            <a:ext cx="642883" cy="218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7129" y="5362304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Coordinator:  Marissa </a:t>
            </a:r>
            <a:r>
              <a:rPr lang="en-US" dirty="0" err="1" smtClean="0"/>
              <a:t>Schuh</a:t>
            </a:r>
            <a:endParaRPr lang="en-US" dirty="0" smtClean="0"/>
          </a:p>
          <a:p>
            <a:r>
              <a:rPr lang="en-US" dirty="0" smtClean="0"/>
              <a:t>mtb@uwcarbone.wisc.edu</a:t>
            </a:r>
            <a:endParaRPr lang="en-US" dirty="0"/>
          </a:p>
        </p:txBody>
      </p:sp>
      <p:pic>
        <p:nvPicPr>
          <p:cNvPr id="11" name="Picture 2" descr="http://www.uwhealth.org/files/uwhealth/images/cancer_for_researchers/PMMTB/UWCCCTumorBoardLogo-4c-www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19335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66" y="4875432"/>
            <a:ext cx="2063734" cy="1601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37" y="156215"/>
            <a:ext cx="8229600" cy="79619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PMMTB Chairs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723811"/>
            <a:ext cx="81534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Med </a:t>
            </a:r>
            <a:r>
              <a:rPr lang="en-US" sz="1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Onc</a:t>
            </a: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Leaders: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Mark Burkard, MD, PhD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Dustin Deming, MD</a:t>
            </a: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5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UW 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Collaborative Genomics </a:t>
            </a: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Core Leaders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Bill </a:t>
            </a:r>
            <a:r>
              <a:rPr lang="en-US" sz="15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Rehrauer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, PhD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Jennifer </a:t>
            </a:r>
            <a:r>
              <a:rPr lang="en-US" sz="15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Laffin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, PhD</a:t>
            </a: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UW Carbone Cancer Center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Joshua Lang, </a:t>
            </a: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Natalya </a:t>
            </a:r>
            <a:r>
              <a:rPr lang="en-US" sz="1500" i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Uboha</a:t>
            </a: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MD PhD</a:t>
            </a:r>
            <a:endParaRPr lang="en-US" sz="15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Ticiana</a:t>
            </a: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Leal, MD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Natalie </a:t>
            </a:r>
            <a:r>
              <a:rPr lang="en-US" sz="15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Callander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sz="15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MD</a:t>
            </a: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Pathology from UW Department of Pathology &amp; Laboratory Medicine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Kristina </a:t>
            </a:r>
            <a:r>
              <a:rPr lang="en-US" sz="15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Matkowskyj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, MD, PhD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</a:rPr>
              <a:t>Darya Buehler, MD</a:t>
            </a: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59" y="928965"/>
            <a:ext cx="844826" cy="116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64" y="951961"/>
            <a:ext cx="1080136" cy="1143000"/>
          </a:xfrm>
          <a:prstGeom prst="rect">
            <a:avLst/>
          </a:prstGeom>
        </p:spPr>
      </p:pic>
      <p:pic>
        <p:nvPicPr>
          <p:cNvPr id="1026" name="Picture 2" descr="Image result for william rehrau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45" y="2225825"/>
            <a:ext cx="942053" cy="12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ediatrics.wisc.edu/sites/default/files/inline-images/jjlaff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25" y="2225825"/>
            <a:ext cx="983126" cy="12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uwhealth.org/files/uwhealth/images/cancer_for_researchers/PMMTB/UWCCCTumorBoardLogo-4c-www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76216"/>
            <a:ext cx="19335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37" y="15621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PMMTB Collaborators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65" y="1228867"/>
            <a:ext cx="67056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Gundersen</a:t>
            </a: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Lutheran – </a:t>
            </a:r>
            <a:r>
              <a:rPr lang="en-US" sz="19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LaCrosse</a:t>
            </a: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WI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Benjamin Parsons, DO</a:t>
            </a: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Green Bay Oncology – Green Bay, WI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Ruth Warren, DO</a:t>
            </a:r>
            <a:endParaRPr lang="en-US" sz="19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Aurora – Southeast Wisconsin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Michael Thompson, MD, PhD</a:t>
            </a:r>
          </a:p>
          <a:p>
            <a:pPr marL="36576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ThedaCare</a:t>
            </a: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Cancer Care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Matthias Weiss, MD, PhD</a:t>
            </a:r>
          </a:p>
          <a:p>
            <a:pPr marL="36576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65760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Fox Valley Hematology &amp; Oncology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r>
              <a:rPr lang="en-US" sz="19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</a:t>
            </a: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imothy </a:t>
            </a:r>
            <a:r>
              <a:rPr lang="en-US" sz="1900" i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Goggins</a:t>
            </a:r>
            <a:r>
              <a:rPr lang="en-US" sz="19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, MD</a:t>
            </a: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2960" lvl="1" indent="-256032">
              <a:spcBef>
                <a:spcPts val="400"/>
              </a:spcBef>
              <a:buClr>
                <a:srgbClr val="A3171E"/>
              </a:buClr>
              <a:buSzPct val="68000"/>
              <a:buFont typeface="Wingdings 3"/>
              <a:buChar char=""/>
            </a:pPr>
            <a:endParaRPr lang="en-US" sz="1900" i="1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54" y="1105408"/>
            <a:ext cx="655135" cy="913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290" y="2248408"/>
            <a:ext cx="875327" cy="803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911" y="3281709"/>
            <a:ext cx="726978" cy="901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16234" r="7143" b="21861"/>
          <a:stretch/>
        </p:blipFill>
        <p:spPr>
          <a:xfrm>
            <a:off x="5922133" y="1105408"/>
            <a:ext cx="2286000" cy="8382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20664" r="-1" b="12861"/>
          <a:stretch/>
        </p:blipFill>
        <p:spPr>
          <a:xfrm>
            <a:off x="5890051" y="2188457"/>
            <a:ext cx="2187150" cy="899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4033" r="2176"/>
          <a:stretch/>
        </p:blipFill>
        <p:spPr>
          <a:xfrm>
            <a:off x="5898071" y="3332649"/>
            <a:ext cx="2026730" cy="8410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3323"/>
          <a:stretch/>
        </p:blipFill>
        <p:spPr>
          <a:xfrm>
            <a:off x="6188583" y="4418577"/>
            <a:ext cx="1394364" cy="835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6" y="5498569"/>
            <a:ext cx="2857500" cy="85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96" y="4376843"/>
            <a:ext cx="733713" cy="9186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601" y="5476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16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Tripartite structure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81" y="1066800"/>
            <a:ext cx="1654663" cy="2299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8481" y="32004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Clinical service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62115" y="3048000"/>
            <a:ext cx="940166" cy="1037845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867400" y="3048000"/>
            <a:ext cx="998673" cy="881597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191000" y="5257800"/>
            <a:ext cx="1326668" cy="32802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91729" y="5832308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Research registry</a:t>
            </a:r>
          </a:p>
        </p:txBody>
      </p:sp>
      <p:pic>
        <p:nvPicPr>
          <p:cNvPr id="7174" name="Picture 6" descr="Image result for user research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35" y="4323729"/>
            <a:ext cx="1628177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962400"/>
            <a:ext cx="1828800" cy="1828800"/>
          </a:xfrm>
          <a:prstGeom prst="rect">
            <a:avLst/>
          </a:prstGeom>
        </p:spPr>
      </p:pic>
      <p:pic>
        <p:nvPicPr>
          <p:cNvPr id="7176" name="Picture 8" descr="Image result for journal cl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36" y="4800600"/>
            <a:ext cx="1523164" cy="10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67400" y="41910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Guidance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51639" y="5819089"/>
            <a:ext cx="242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Evidence review</a:t>
            </a:r>
          </a:p>
        </p:txBody>
      </p:sp>
    </p:spTree>
    <p:extLst>
      <p:ext uri="{BB962C8B-B14F-4D97-AF65-F5344CB8AC3E}">
        <p14:creationId xmlns:p14="http://schemas.microsoft.com/office/powerpoint/2010/main" val="33831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9" y="1592257"/>
            <a:ext cx="4076701" cy="4884743"/>
          </a:xfrm>
        </p:spPr>
        <p:txBody>
          <a:bodyPr>
            <a:normAutofit/>
          </a:bodyPr>
          <a:lstStyle/>
          <a:p>
            <a:r>
              <a:rPr lang="en-US" sz="1900" b="1" dirty="0">
                <a:latin typeface="Calibri" panose="020F0502020204030204" pitchFamily="34" charset="0"/>
              </a:rPr>
              <a:t>Meetings occur every 1</a:t>
            </a:r>
            <a:r>
              <a:rPr lang="en-US" sz="1900" b="1" baseline="30000" dirty="0">
                <a:latin typeface="Calibri" panose="020F0502020204030204" pitchFamily="34" charset="0"/>
              </a:rPr>
              <a:t>st</a:t>
            </a:r>
            <a:r>
              <a:rPr lang="en-US" sz="1900" b="1" dirty="0">
                <a:latin typeface="Calibri" panose="020F0502020204030204" pitchFamily="34" charset="0"/>
              </a:rPr>
              <a:t> and 3</a:t>
            </a:r>
            <a:r>
              <a:rPr lang="en-US" sz="1900" b="1" baseline="30000" dirty="0">
                <a:latin typeface="Calibri" panose="020F0502020204030204" pitchFamily="34" charset="0"/>
              </a:rPr>
              <a:t>rd</a:t>
            </a:r>
            <a:r>
              <a:rPr lang="en-US" sz="1900" b="1" dirty="0">
                <a:latin typeface="Calibri" panose="020F0502020204030204" pitchFamily="34" charset="0"/>
              </a:rPr>
              <a:t> Thursdays of each month at 4:30 pm </a:t>
            </a:r>
            <a:r>
              <a:rPr lang="en-US" sz="1900" b="1" dirty="0" smtClean="0">
                <a:latin typeface="Calibri" panose="020F0502020204030204" pitchFamily="34" charset="0"/>
              </a:rPr>
              <a:t>CT</a:t>
            </a:r>
            <a:endParaRPr lang="en-US" sz="1900" dirty="0" smtClean="0">
              <a:latin typeface="Calibri" panose="020F0502020204030204" pitchFamily="34" charset="0"/>
            </a:endParaRPr>
          </a:p>
          <a:p>
            <a:endParaRPr lang="en-US" sz="1900" dirty="0">
              <a:latin typeface="Calibri" panose="020F0502020204030204" pitchFamily="34" charset="0"/>
            </a:endParaRPr>
          </a:p>
          <a:p>
            <a:r>
              <a:rPr lang="en-US" sz="1900" dirty="0" smtClean="0">
                <a:latin typeface="Calibri" panose="020F0502020204030204" pitchFamily="34" charset="0"/>
              </a:rPr>
              <a:t>First meeting occurred on September 17</a:t>
            </a:r>
            <a:r>
              <a:rPr lang="en-US" sz="1900" baseline="30000" dirty="0" smtClean="0">
                <a:latin typeface="Calibri" panose="020F0502020204030204" pitchFamily="34" charset="0"/>
              </a:rPr>
              <a:t>th</a:t>
            </a:r>
            <a:r>
              <a:rPr lang="en-US" sz="1900" dirty="0" smtClean="0">
                <a:latin typeface="Calibri" panose="020F0502020204030204" pitchFamily="34" charset="0"/>
              </a:rPr>
              <a:t>, 2015</a:t>
            </a:r>
          </a:p>
          <a:p>
            <a:endParaRPr lang="en-US" sz="1900" dirty="0" smtClean="0">
              <a:latin typeface="Calibri" panose="020F0502020204030204" pitchFamily="34" charset="0"/>
            </a:endParaRPr>
          </a:p>
          <a:p>
            <a:r>
              <a:rPr lang="en-US" sz="1900" dirty="0" smtClean="0">
                <a:latin typeface="Calibri" panose="020F0502020204030204" pitchFamily="34" charset="0"/>
              </a:rPr>
              <a:t>30</a:t>
            </a:r>
            <a:r>
              <a:rPr lang="en-US" sz="1900" dirty="0" smtClean="0">
                <a:latin typeface="Calibri" panose="020F0502020204030204" pitchFamily="34" charset="0"/>
              </a:rPr>
              <a:t> </a:t>
            </a:r>
            <a:r>
              <a:rPr lang="en-US" sz="1900" dirty="0" smtClean="0">
                <a:latin typeface="Calibri" panose="020F0502020204030204" pitchFamily="34" charset="0"/>
              </a:rPr>
              <a:t>meetings thus far</a:t>
            </a:r>
          </a:p>
          <a:p>
            <a:endParaRPr lang="en-US" sz="1900" dirty="0">
              <a:latin typeface="Calibri" panose="020F0502020204030204" pitchFamily="34" charset="0"/>
            </a:endParaRPr>
          </a:p>
          <a:p>
            <a:r>
              <a:rPr lang="en-US" sz="1900" dirty="0" smtClean="0">
                <a:latin typeface="Calibri" panose="020F0502020204030204" pitchFamily="34" charset="0"/>
              </a:rPr>
              <a:t>121 </a:t>
            </a:r>
            <a:r>
              <a:rPr lang="en-US" sz="1900" dirty="0" smtClean="0">
                <a:latin typeface="Calibri" panose="020F0502020204030204" pitchFamily="34" charset="0"/>
              </a:rPr>
              <a:t>patient cases presented</a:t>
            </a:r>
            <a:endParaRPr lang="en-US" sz="1900" b="1" dirty="0" smtClean="0">
              <a:latin typeface="Calibri" panose="020F0502020204030204" pitchFamily="34" charset="0"/>
            </a:endParaRPr>
          </a:p>
          <a:p>
            <a:endParaRPr lang="en-US" sz="1900" dirty="0" smtClean="0">
              <a:latin typeface="Calibri" panose="020F0502020204030204" pitchFamily="34" charset="0"/>
            </a:endParaRPr>
          </a:p>
          <a:p>
            <a:r>
              <a:rPr lang="en-US" sz="1900" dirty="0" smtClean="0">
                <a:latin typeface="Calibri" panose="020F0502020204030204" pitchFamily="34" charset="0"/>
              </a:rPr>
              <a:t>Approximately 20 attendees from throughout the state*</a:t>
            </a:r>
            <a:endParaRPr lang="en-US" sz="1900" dirty="0">
              <a:latin typeface="Calibri" panose="020F0502020204030204" pitchFamily="34" charset="0"/>
            </a:endParaRPr>
          </a:p>
          <a:p>
            <a:pPr marL="137160" indent="0">
              <a:buNone/>
            </a:pPr>
            <a:r>
              <a:rPr lang="en-US" sz="1400" dirty="0" smtClean="0">
                <a:latin typeface="Calibri" panose="020F0502020204030204" pitchFamily="34" charset="0"/>
              </a:rPr>
              <a:t>*Including those attending in-person &amp; via teleconference</a:t>
            </a:r>
          </a:p>
          <a:p>
            <a:pPr marL="109728" indent="0">
              <a:buNone/>
            </a:pPr>
            <a:endParaRPr lang="en-US" sz="1600" b="1" dirty="0" smtClean="0">
              <a:latin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Precision Medicine Molecular Tumor Board (PMMTB) Meetings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7778" r="3987" b="42222"/>
          <a:stretch/>
        </p:blipFill>
        <p:spPr>
          <a:xfrm>
            <a:off x="4343400" y="2209800"/>
            <a:ext cx="4648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2076"/>
            <a:ext cx="5943600" cy="4767072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Establish a drug-biomarker pair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Amends the PMMTB guidance document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Monthly by web-conference 1 hour prior to PMMTB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8 meetings thus far</a:t>
            </a:r>
          </a:p>
          <a:p>
            <a:r>
              <a:rPr lang="en-US" sz="1600" i="1" dirty="0">
                <a:latin typeface="Calibri" panose="020F0502020204030204" pitchFamily="34" charset="0"/>
              </a:rPr>
              <a:t>7</a:t>
            </a:r>
            <a:r>
              <a:rPr lang="en-US" sz="1600" i="1" dirty="0" smtClean="0">
                <a:latin typeface="Calibri" panose="020F0502020204030204" pitchFamily="34" charset="0"/>
              </a:rPr>
              <a:t> amendments </a:t>
            </a:r>
            <a:r>
              <a:rPr lang="en-US" sz="1600" dirty="0" smtClean="0">
                <a:latin typeface="Calibri" panose="020F0502020204030204" pitchFamily="34" charset="0"/>
              </a:rPr>
              <a:t>made to the guidance document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Submitting a drug-biomarker nomination to the Journal Club:</a:t>
            </a:r>
          </a:p>
          <a:p>
            <a:pPr lvl="1"/>
            <a:r>
              <a:rPr lang="en-US" sz="1600" dirty="0" smtClean="0">
                <a:latin typeface="Calibri" panose="020F0502020204030204" pitchFamily="34" charset="0"/>
              </a:rPr>
              <a:t>Must be a participating PMMTB member</a:t>
            </a:r>
          </a:p>
          <a:p>
            <a:pPr lvl="1"/>
            <a:r>
              <a:rPr lang="en-US" sz="1600" dirty="0" smtClean="0">
                <a:latin typeface="Calibri" panose="020F0502020204030204" pitchFamily="34" charset="0"/>
              </a:rPr>
              <a:t>Submit 3 published papers 1 week ahead of the scheduled Journal Club</a:t>
            </a:r>
          </a:p>
          <a:p>
            <a:pPr lvl="2"/>
            <a:r>
              <a:rPr lang="en-US" sz="1400" dirty="0" smtClean="0">
                <a:latin typeface="Calibri" panose="020F0502020204030204" pitchFamily="34" charset="0"/>
              </a:rPr>
              <a:t>One of the papers must include clinical data on human subjects treated with the relevant drug.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PMMTB Journal Club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27" name="Picture 3" descr="C:\Users\mrschuh\AppData\Local\Microsoft\Windows\Temporary Internet Files\Content.IE5\DK2YN7BS\notebook-23642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0"/>
            <a:ext cx="202874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UW15068: UWCCC Precision Medicine Molecular Tumor Board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4771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1500" u="sng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u="sng" dirty="0">
                <a:latin typeface="Calibri" panose="020F0502020204030204" pitchFamily="34" charset="0"/>
              </a:rPr>
              <a:t>Objectives: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</a:rPr>
              <a:t>To determine the frequency of acceptance of PMMTB clinical recommendations.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</a:rPr>
              <a:t>To evaluate effectiveness of precision targeted therapies.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 smtClean="0">
                <a:latin typeface="Calibri" panose="020F0502020204030204" pitchFamily="34" charset="0"/>
              </a:rPr>
              <a:t>To create a bank of genomic data matched to clinical data</a:t>
            </a:r>
            <a:endParaRPr lang="en-US" sz="1500" dirty="0">
              <a:latin typeface="Calibri" panose="020F0502020204030204" pitchFamily="34" charset="0"/>
            </a:endParaRPr>
          </a:p>
          <a:p>
            <a:pPr marL="402336" lvl="1" indent="0">
              <a:buClr>
                <a:schemeClr val="tx2"/>
              </a:buClr>
              <a:buNone/>
            </a:pPr>
            <a:endParaRPr lang="en-US" sz="15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i="1" dirty="0">
                <a:latin typeface="Calibri" panose="020F0502020204030204" pitchFamily="34" charset="0"/>
              </a:rPr>
              <a:t>Enrolled </a:t>
            </a:r>
            <a:r>
              <a:rPr lang="en-US" sz="1500" b="1" i="1" dirty="0" smtClean="0">
                <a:latin typeface="Calibri" panose="020F0502020204030204" pitchFamily="34" charset="0"/>
              </a:rPr>
              <a:t>79 </a:t>
            </a:r>
            <a:r>
              <a:rPr lang="en-US" sz="1500" b="1" i="1" dirty="0">
                <a:latin typeface="Calibri" panose="020F0502020204030204" pitchFamily="34" charset="0"/>
              </a:rPr>
              <a:t>subjects</a:t>
            </a:r>
            <a:r>
              <a:rPr lang="en-US" sz="1500" i="1" dirty="0">
                <a:latin typeface="Calibri" panose="020F0502020204030204" pitchFamily="34" charset="0"/>
              </a:rPr>
              <a:t> as of </a:t>
            </a:r>
            <a:r>
              <a:rPr lang="en-US" sz="1500" i="1" dirty="0" smtClean="0">
                <a:latin typeface="Calibri" panose="020F0502020204030204" pitchFamily="34" charset="0"/>
              </a:rPr>
              <a:t>January</a:t>
            </a:r>
            <a:r>
              <a:rPr lang="en-US" sz="1500" i="1" dirty="0" smtClean="0">
                <a:latin typeface="Calibri" panose="020F0502020204030204" pitchFamily="34" charset="0"/>
              </a:rPr>
              <a:t> </a:t>
            </a:r>
            <a:r>
              <a:rPr lang="en-US" sz="1500" i="1" dirty="0" smtClean="0">
                <a:latin typeface="Calibri" panose="020F0502020204030204" pitchFamily="34" charset="0"/>
              </a:rPr>
              <a:t>25</a:t>
            </a:r>
            <a:r>
              <a:rPr lang="en-US" sz="1500" i="1" baseline="30000" dirty="0" smtClean="0">
                <a:latin typeface="Calibri" panose="020F0502020204030204" pitchFamily="34" charset="0"/>
              </a:rPr>
              <a:t>th</a:t>
            </a:r>
            <a:r>
              <a:rPr lang="en-US" sz="1500" i="1" dirty="0">
                <a:latin typeface="Calibri" panose="020F0502020204030204" pitchFamily="34" charset="0"/>
              </a:rPr>
              <a:t>, </a:t>
            </a:r>
            <a:r>
              <a:rPr lang="en-US" sz="1500" i="1" dirty="0" smtClean="0">
                <a:latin typeface="Calibri" panose="020F0502020204030204" pitchFamily="34" charset="0"/>
              </a:rPr>
              <a:t>2017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i="1" dirty="0" smtClean="0">
                <a:latin typeface="Calibri" panose="020F0502020204030204" pitchFamily="34" charset="0"/>
              </a:rPr>
              <a:t>Eligibility criteria: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i="1" u="sng" dirty="0" smtClean="0">
                <a:latin typeface="Calibri" panose="020F0502020204030204" pitchFamily="34" charset="0"/>
              </a:rPr>
              <a:t>&gt;</a:t>
            </a:r>
            <a:r>
              <a:rPr lang="en-US" sz="1500" i="1" dirty="0" smtClean="0">
                <a:latin typeface="Calibri" panose="020F0502020204030204" pitchFamily="34" charset="0"/>
              </a:rPr>
              <a:t> </a:t>
            </a:r>
            <a:r>
              <a:rPr lang="en-US" sz="1500" i="1" dirty="0">
                <a:latin typeface="Calibri" panose="020F0502020204030204" pitchFamily="34" charset="0"/>
              </a:rPr>
              <a:t>18 years with </a:t>
            </a:r>
            <a:r>
              <a:rPr lang="en-US" sz="1500" i="1" dirty="0" smtClean="0">
                <a:latin typeface="Calibri" panose="020F0502020204030204" pitchFamily="34" charset="0"/>
              </a:rPr>
              <a:t>solid </a:t>
            </a:r>
            <a:r>
              <a:rPr lang="en-US" sz="1500" i="1" dirty="0">
                <a:latin typeface="Calibri" panose="020F0502020204030204" pitchFamily="34" charset="0"/>
              </a:rPr>
              <a:t>or hematological malignancy who will undergo genetic </a:t>
            </a:r>
            <a:r>
              <a:rPr lang="en-US" sz="1500" i="1" dirty="0" smtClean="0">
                <a:latin typeface="Calibri" panose="020F0502020204030204" pitchFamily="34" charset="0"/>
              </a:rPr>
              <a:t>testing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500" i="1" dirty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i="1" dirty="0">
                <a:latin typeface="Calibri" panose="020F0502020204030204" pitchFamily="34" charset="0"/>
              </a:rPr>
              <a:t>Patient Involvement: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i="1" dirty="0">
                <a:latin typeface="Calibri" panose="020F0502020204030204" pitchFamily="34" charset="0"/>
              </a:rPr>
              <a:t>One time blood draw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i="1" dirty="0">
                <a:latin typeface="Calibri" panose="020F0502020204030204" pitchFamily="34" charset="0"/>
              </a:rPr>
              <a:t>Access to archived tissue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i="1" dirty="0">
                <a:latin typeface="Calibri" panose="020F0502020204030204" pitchFamily="34" charset="0"/>
              </a:rPr>
              <a:t>Fresh tissue sample if SOC biopsy is planned</a:t>
            </a:r>
          </a:p>
        </p:txBody>
      </p:sp>
    </p:spTree>
    <p:extLst>
      <p:ext uri="{BB962C8B-B14F-4D97-AF65-F5344CB8AC3E}">
        <p14:creationId xmlns:p14="http://schemas.microsoft.com/office/powerpoint/2010/main" val="42241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PMMTB Recommendations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63081"/>
            <a:ext cx="4381500" cy="175260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</a:rPr>
              <a:t>Recommendations: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Clinical Trials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Off-label treatment</a:t>
            </a:r>
          </a:p>
          <a:p>
            <a:pPr marL="393192" lvl="1" indent="0">
              <a:buNone/>
            </a:pPr>
            <a:r>
              <a:rPr lang="en-US" sz="1400" dirty="0">
                <a:latin typeface="Calibri" panose="020F0502020204030204" pitchFamily="34" charset="0"/>
              </a:rPr>
              <a:t>*Note: more than one option is recommended per patient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08774372"/>
              </p:ext>
            </p:extLst>
          </p:nvPr>
        </p:nvGraphicFramePr>
        <p:xfrm>
          <a:off x="-533400" y="2362200"/>
          <a:ext cx="5505450" cy="419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6668" r="9738" b="42222"/>
          <a:stretch/>
        </p:blipFill>
        <p:spPr>
          <a:xfrm>
            <a:off x="4465320" y="1939381"/>
            <a:ext cx="4191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61470"/>
              </p:ext>
            </p:extLst>
          </p:nvPr>
        </p:nvGraphicFramePr>
        <p:xfrm>
          <a:off x="1905000" y="914400"/>
          <a:ext cx="5080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r:id="rId3" imgW="5079240" imgH="4647600" progId="">
                  <p:embed/>
                </p:oleObj>
              </mc:Choice>
              <mc:Fallback>
                <p:oleObj r:id="rId3" imgW="5079240" imgH="4647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914400"/>
                        <a:ext cx="5080000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4200" y="5562600"/>
            <a:ext cx="282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my DNA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b="21042"/>
          <a:stretch/>
        </p:blipFill>
        <p:spPr>
          <a:xfrm>
            <a:off x="1066800" y="0"/>
            <a:ext cx="683541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Enhance collaborations inside and beyond Wisconsin</a:t>
            </a:r>
          </a:p>
          <a:p>
            <a:r>
              <a:rPr lang="en-US" sz="2800" dirty="0" smtClean="0"/>
              <a:t>Spheroids </a:t>
            </a:r>
            <a:r>
              <a:rPr lang="en-US" sz="2800" dirty="0"/>
              <a:t>to prospectively assess tumor </a:t>
            </a:r>
            <a:r>
              <a:rPr lang="en-US" sz="2800" dirty="0" smtClean="0"/>
              <a:t>response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72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57" y="2033901"/>
            <a:ext cx="4300335" cy="2325203"/>
          </a:xfrm>
          <a:prstGeom prst="rect">
            <a:avLst/>
          </a:prstGeom>
        </p:spPr>
      </p:pic>
      <p:pic>
        <p:nvPicPr>
          <p:cNvPr id="5" name="Picture 4" descr="Pictur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8" y="4772343"/>
            <a:ext cx="4228082" cy="1561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07" y="4827523"/>
            <a:ext cx="1781503" cy="141839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238" y="1000595"/>
            <a:ext cx="6550572" cy="508253"/>
          </a:xfrm>
        </p:spPr>
        <p:txBody>
          <a:bodyPr>
            <a:noAutofit/>
          </a:bodyPr>
          <a:lstStyle/>
          <a:p>
            <a:pPr algn="ctr"/>
            <a:r>
              <a:rPr lang="en-US" sz="3257" b="1" dirty="0"/>
              <a:t>Patient-derived Spheroids as a Clinical Biomarker</a:t>
            </a:r>
          </a:p>
        </p:txBody>
      </p:sp>
    </p:spTree>
    <p:extLst>
      <p:ext uri="{BB962C8B-B14F-4D97-AF65-F5344CB8AC3E}">
        <p14:creationId xmlns:p14="http://schemas.microsoft.com/office/powerpoint/2010/main" val="31817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Enhance collaborations inside and beyond Wisconsin</a:t>
            </a:r>
          </a:p>
          <a:p>
            <a:r>
              <a:rPr lang="en-US" sz="2800" dirty="0" smtClean="0"/>
              <a:t>Spheroids </a:t>
            </a:r>
            <a:r>
              <a:rPr lang="en-US" sz="2800" dirty="0"/>
              <a:t>to prospectively assess tumor </a:t>
            </a:r>
            <a:r>
              <a:rPr lang="en-US" sz="2800" dirty="0" smtClean="0"/>
              <a:t>response</a:t>
            </a:r>
          </a:p>
          <a:p>
            <a:r>
              <a:rPr lang="en-US" sz="2800" dirty="0"/>
              <a:t>Shared information for optimal patient care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5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457200"/>
            <a:ext cx="2743200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800" y="4572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Patient profile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120676"/>
            <a:ext cx="19672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</a:t>
            </a:r>
          </a:p>
          <a:p>
            <a:endParaRPr lang="en-US" dirty="0"/>
          </a:p>
          <a:p>
            <a:r>
              <a:rPr lang="en-US" dirty="0" smtClean="0"/>
              <a:t>PIK3CA </a:t>
            </a:r>
            <a:r>
              <a:rPr lang="en-US" dirty="0" err="1" smtClean="0"/>
              <a:t>mut</a:t>
            </a:r>
            <a:endParaRPr lang="en-US" dirty="0" smtClean="0"/>
          </a:p>
          <a:p>
            <a:r>
              <a:rPr lang="en-US" dirty="0" smtClean="0"/>
              <a:t>CDKN2a deletion</a:t>
            </a:r>
          </a:p>
          <a:p>
            <a:r>
              <a:rPr lang="en-US" dirty="0" smtClean="0"/>
              <a:t>MYST3a </a:t>
            </a:r>
            <a:r>
              <a:rPr lang="en-US" dirty="0" err="1" smtClean="0"/>
              <a:t>mut</a:t>
            </a:r>
            <a:endParaRPr lang="en-US" dirty="0" smtClean="0"/>
          </a:p>
          <a:p>
            <a:r>
              <a:rPr lang="en-US" dirty="0" smtClean="0"/>
              <a:t>FGFR3 amp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1752600"/>
            <a:ext cx="1295400" cy="2286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2274838"/>
            <a:ext cx="1371600" cy="2286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54896" y="457200"/>
            <a:ext cx="5131904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0" y="849868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Matching patient profiles: PIK3CA, MYST3a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3313" y="1542871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 1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Pt 2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738628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2500628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00600" y="1371600"/>
            <a:ext cx="381000" cy="36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34000" y="1739564"/>
            <a:ext cx="381000" cy="3670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9800" y="1385572"/>
            <a:ext cx="381000" cy="36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34000" y="2503438"/>
            <a:ext cx="381000" cy="620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05600" y="2274838"/>
            <a:ext cx="381000" cy="225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36522" y="313586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D1   D2      D3      D4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45720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Clinical response for matches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3554896" y="3581400"/>
            <a:ext cx="5131904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18984" y="35814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Spheroid response for matches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97950" y="4050268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Matching patient profiles: PIK3CA, MYST3a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55774" y="4800600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 1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Pt 2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5029200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72000" y="5791200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680560" y="4651010"/>
            <a:ext cx="120040" cy="36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40372" y="4738372"/>
            <a:ext cx="120040" cy="2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26784" y="4724400"/>
            <a:ext cx="120040" cy="2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34564" y="5500372"/>
            <a:ext cx="120040" cy="2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98172" y="5500372"/>
            <a:ext cx="120040" cy="2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86596" y="4883786"/>
            <a:ext cx="120040" cy="14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00184" y="5018038"/>
            <a:ext cx="118872" cy="3827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58828" y="5029200"/>
            <a:ext cx="108560" cy="191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46408" y="5018038"/>
            <a:ext cx="108560" cy="191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07160" y="4724400"/>
            <a:ext cx="120040" cy="2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66972" y="4956493"/>
            <a:ext cx="120040" cy="7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94736" y="5029200"/>
            <a:ext cx="91864" cy="95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39950" y="5791200"/>
            <a:ext cx="118872" cy="3827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57562" y="5791200"/>
            <a:ext cx="118872" cy="3827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752176" y="5791200"/>
            <a:ext cx="118872" cy="3827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93954" y="5791200"/>
            <a:ext cx="118872" cy="3827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715784" y="5638800"/>
            <a:ext cx="120040" cy="14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10400" y="5718493"/>
            <a:ext cx="120040" cy="7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975174" y="5638800"/>
            <a:ext cx="120040" cy="14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80560" y="5718493"/>
            <a:ext cx="120040" cy="7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85800" y="3543300"/>
            <a:ext cx="2743200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85800" y="3581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Trial matches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54702" y="4050268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Trial 1:  BGJ398</a:t>
            </a:r>
          </a:p>
          <a:p>
            <a:r>
              <a:rPr lang="en-US" sz="1400" i="1" dirty="0" smtClean="0"/>
              <a:t>	Aurora, </a:t>
            </a:r>
            <a:r>
              <a:rPr lang="en-US" sz="1400" i="1" dirty="0" err="1" smtClean="0"/>
              <a:t>Gundersen</a:t>
            </a:r>
            <a:endParaRPr lang="en-US" sz="14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854702" y="4738372"/>
            <a:ext cx="2287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Trial 2:  NCI-MATCH</a:t>
            </a:r>
          </a:p>
          <a:p>
            <a:r>
              <a:rPr lang="en-US" sz="1400" i="1" dirty="0" smtClean="0"/>
              <a:t>	Multiple sites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483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Enhance collaborations inside and beyond Wisconsin</a:t>
            </a:r>
          </a:p>
          <a:p>
            <a:r>
              <a:rPr lang="en-US" sz="2800" dirty="0" smtClean="0"/>
              <a:t>Spheroids </a:t>
            </a:r>
            <a:r>
              <a:rPr lang="en-US" sz="2800" dirty="0"/>
              <a:t>to prospectively assess tumor </a:t>
            </a:r>
            <a:r>
              <a:rPr lang="en-US" sz="2800" dirty="0" smtClean="0"/>
              <a:t>response</a:t>
            </a:r>
          </a:p>
          <a:p>
            <a:r>
              <a:rPr lang="en-US" sz="2800" dirty="0"/>
              <a:t>Shared information for optimal patient </a:t>
            </a:r>
            <a:r>
              <a:rPr lang="en-US" sz="2800" dirty="0" smtClean="0"/>
              <a:t>care</a:t>
            </a:r>
          </a:p>
          <a:p>
            <a:r>
              <a:rPr lang="en-US" sz="2800" dirty="0" smtClean="0"/>
              <a:t>Clinical trials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33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3000" y="457200"/>
            <a:ext cx="3581400" cy="1752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/>
              <a:t>Basket Trial Design: NCI-MATCH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368" b="11579"/>
          <a:stretch/>
        </p:blipFill>
        <p:spPr>
          <a:xfrm>
            <a:off x="304800" y="304799"/>
            <a:ext cx="4343400" cy="6290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1249" y="2581870"/>
            <a:ext cx="3390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5000 patients to be screened</a:t>
            </a:r>
          </a:p>
          <a:p>
            <a:pPr algn="ctr"/>
            <a:endParaRPr lang="en-US" sz="2400" dirty="0"/>
          </a:p>
          <a:p>
            <a:pPr algn="ctr"/>
            <a:r>
              <a:rPr lang="en-US" dirty="0" smtClean="0"/>
              <a:t>Targeted therapy in 24-30 arms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4567535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…10% match rate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28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r>
              <a:rPr lang="en-US" dirty="0" smtClean="0"/>
              <a:t>Not 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/>
              <a:t>Getting genomic tests </a:t>
            </a:r>
            <a:r>
              <a:rPr lang="en-US" dirty="0" smtClean="0"/>
              <a:t>done</a:t>
            </a:r>
          </a:p>
          <a:p>
            <a:pPr marL="457200" lvl="1" indent="0">
              <a:buNone/>
            </a:pPr>
            <a:r>
              <a:rPr lang="en-US" dirty="0" smtClean="0"/>
              <a:t> (but dealing with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payers is trouble)</a:t>
            </a:r>
            <a:endParaRPr lang="en-US" dirty="0"/>
          </a:p>
          <a:p>
            <a:endParaRPr lang="en-US" dirty="0"/>
          </a:p>
          <a:p>
            <a:r>
              <a:rPr lang="en-US" dirty="0"/>
              <a:t>Off-label drugs</a:t>
            </a:r>
          </a:p>
        </p:txBody>
      </p:sp>
      <p:pic>
        <p:nvPicPr>
          <p:cNvPr id="9218" name="Picture 2" descr="Image result for access to off label dru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3276600" cy="21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dealing with health insur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29690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7" y="2523530"/>
            <a:ext cx="6069013" cy="37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846387" y="1447800"/>
            <a:ext cx="2839239" cy="1299865"/>
            <a:chOff x="2846387" y="1447800"/>
            <a:chExt cx="2839239" cy="1299865"/>
          </a:xfrm>
        </p:grpSpPr>
        <p:sp>
          <p:nvSpPr>
            <p:cNvPr id="5" name="Down Arrow 4"/>
            <p:cNvSpPr/>
            <p:nvPr/>
          </p:nvSpPr>
          <p:spPr>
            <a:xfrm>
              <a:off x="3903461" y="1909465"/>
              <a:ext cx="519906" cy="8382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6387" y="1447800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Precision Oncology</a:t>
              </a:r>
              <a:endParaRPr lang="en-US" sz="2400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Early metamorphosis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Embrace change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9834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patents4life.com/wp-content/uploads/2013/01/Blue-Heli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2885"/>
            <a:ext cx="2224088" cy="29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652588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How do you classify cancer?</a:t>
            </a:r>
          </a:p>
        </p:txBody>
      </p:sp>
      <p:sp>
        <p:nvSpPr>
          <p:cNvPr id="15363" name="Text Placeholder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3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 smtClean="0"/>
              <a:t>Surgical disease</a:t>
            </a:r>
          </a:p>
          <a:p>
            <a:pPr eaLnBrk="1" hangingPunct="1"/>
            <a:r>
              <a:rPr lang="en-US" altLang="en-US" dirty="0" smtClean="0"/>
              <a:t>Histopathological</a:t>
            </a:r>
          </a:p>
        </p:txBody>
      </p:sp>
      <p:sp>
        <p:nvSpPr>
          <p:cNvPr id="307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38800" y="1306513"/>
            <a:ext cx="3048000" cy="674687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smtClean="0"/>
              <a:t>Medical disease</a:t>
            </a:r>
          </a:p>
          <a:p>
            <a:pPr eaLnBrk="1" hangingPunct="1"/>
            <a:r>
              <a:rPr lang="en-US" altLang="en-US" dirty="0" smtClean="0"/>
              <a:t>Molecular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170238" y="1703387"/>
            <a:ext cx="2286000" cy="0"/>
          </a:xfrm>
          <a:prstGeom prst="line">
            <a:avLst/>
          </a:prstGeom>
          <a:ln w="1016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11"/>
          <p:cNvSpPr txBox="1">
            <a:spLocks noChangeArrowheads="1"/>
          </p:cNvSpPr>
          <p:nvPr/>
        </p:nvSpPr>
        <p:spPr bwMode="auto">
          <a:xfrm>
            <a:off x="541338" y="2362200"/>
            <a:ext cx="250666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panose="020B0604020202020204" pitchFamily="34" charset="0"/>
              </a:rPr>
              <a:t>Classify by tissue of origin and histology</a:t>
            </a:r>
          </a:p>
        </p:txBody>
      </p:sp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5638800" y="2316163"/>
            <a:ext cx="222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</a:rPr>
              <a:t>Classify by genetics</a:t>
            </a:r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673100" y="3048000"/>
            <a:ext cx="26495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Lung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Breast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Colon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Pancreatic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Lymphoma</a:t>
            </a:r>
          </a:p>
        </p:txBody>
      </p:sp>
      <p:pic>
        <p:nvPicPr>
          <p:cNvPr id="30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094038"/>
            <a:ext cx="42211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5400" y="3276600"/>
            <a:ext cx="35462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ACTGCGGGCTGACTGGACATCG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GCGGGCTGACGCGGGCTGACAT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CATTAGGACTACATAAACTTAGG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GGCTGACGCGGGCTGACATCAT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TGGCATTGAGCCCGAGCCATTG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CATTAGGACTACATAAACTTAGG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GGCTGACGCGGGCTGACATCAT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CATTAGGACTACATAAACTTAGG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GGCTGACGCGGGCTGACATCAT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TGGCATTGAGCCCGAGCCATTG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CATTAGGACTACATAAACTTAGG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GGCTGACGCGGGCTGACATCAT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3800" y="3116247"/>
            <a:ext cx="3530600" cy="32845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uiExpand="1" build="p"/>
      <p:bldP spid="3080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Precision medical oncology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Oncogene addiction and mutational load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Wisconsin PMMTB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Opportunities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84263" y="76200"/>
            <a:ext cx="7602537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Oncogene addiction:  preclinical evidence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914400" y="6456363"/>
            <a:ext cx="43195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  <a:ea typeface="msgothic"/>
                <a:cs typeface="msgothic"/>
              </a:rPr>
              <a:t>Galen H. Fisher et al. Genes Dev. 2001;15:3249-3262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457200" y="2057400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panose="020B0604020202020204" pitchFamily="34" charset="0"/>
              </a:rPr>
              <a:t>KRAS model of lung cancer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624138"/>
            <a:ext cx="5181600" cy="36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4464050"/>
            <a:ext cx="6248400" cy="193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0713" y="2482850"/>
            <a:ext cx="3554412" cy="193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2463800"/>
            <a:ext cx="1447800" cy="193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86200" y="1120775"/>
            <a:ext cx="4857750" cy="5711825"/>
            <a:chOff x="3276600" y="1185408"/>
            <a:chExt cx="4857265" cy="5711269"/>
          </a:xfrm>
        </p:grpSpPr>
        <p:grpSp>
          <p:nvGrpSpPr>
            <p:cNvPr id="25611" name="Group 2"/>
            <p:cNvGrpSpPr>
              <a:grpSpLocks/>
            </p:cNvGrpSpPr>
            <p:nvPr/>
          </p:nvGrpSpPr>
          <p:grpSpPr bwMode="auto">
            <a:xfrm>
              <a:off x="3276600" y="1561523"/>
              <a:ext cx="4794920" cy="5335154"/>
              <a:chOff x="3338945" y="1561523"/>
              <a:chExt cx="4794920" cy="5335154"/>
            </a:xfrm>
          </p:grpSpPr>
          <p:pic>
            <p:nvPicPr>
              <p:cNvPr id="25614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1561523"/>
                <a:ext cx="4781065" cy="5235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338945" y="1599705"/>
                <a:ext cx="2590541" cy="529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25612" name="TextBox 7"/>
            <p:cNvSpPr txBox="1">
              <a:spLocks noChangeArrowheads="1"/>
            </p:cNvSpPr>
            <p:nvPr/>
          </p:nvSpPr>
          <p:spPr bwMode="auto">
            <a:xfrm>
              <a:off x="5623819" y="1185408"/>
              <a:ext cx="2510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latin typeface="Arial" panose="020B0604020202020204" pitchFamily="34" charset="0"/>
                </a:rPr>
                <a:t>PIK3CA model of CRC</a:t>
              </a:r>
            </a:p>
          </p:txBody>
        </p:sp>
        <p:pic>
          <p:nvPicPr>
            <p:cNvPr id="25613" name="Picture 14" descr="http://connect.uwhealth.org/images/content/pagebuilder/img_dustindeming_2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919" y="2057400"/>
              <a:ext cx="1235075" cy="123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48313" y="3227388"/>
            <a:ext cx="1147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Dusty Deming</a:t>
            </a:r>
          </a:p>
        </p:txBody>
      </p:sp>
    </p:spTree>
    <p:extLst>
      <p:ext uri="{BB962C8B-B14F-4D97-AF65-F5344CB8AC3E}">
        <p14:creationId xmlns:p14="http://schemas.microsoft.com/office/powerpoint/2010/main" val="5417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681288" y="865188"/>
            <a:ext cx="4040187" cy="5224462"/>
            <a:chOff x="6172200" y="1377699"/>
            <a:chExt cx="4040505" cy="5224312"/>
          </a:xfrm>
        </p:grpSpPr>
        <p:pic>
          <p:nvPicPr>
            <p:cNvPr id="266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377699"/>
              <a:ext cx="4040505" cy="4863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TextBox 2"/>
            <p:cNvSpPr txBox="1">
              <a:spLocks noChangeArrowheads="1"/>
            </p:cNvSpPr>
            <p:nvPr/>
          </p:nvSpPr>
          <p:spPr bwMode="auto">
            <a:xfrm>
              <a:off x="6172200" y="6140346"/>
              <a:ext cx="399294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>
                  <a:latin typeface="Arial" panose="020B0604020202020204" pitchFamily="34" charset="0"/>
                </a:rPr>
                <a:t>Sharma and Settleman.  Genes and Development 21:3214,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1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034212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Oncogene addiction: clinical evidence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68775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404813" y="3733800"/>
            <a:ext cx="3968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EGFR inhibitor in mutant lung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618" r="65799" b="51353"/>
          <a:stretch>
            <a:fillRect/>
          </a:stretch>
        </p:blipFill>
        <p:spPr bwMode="auto">
          <a:xfrm>
            <a:off x="4800600" y="1658938"/>
            <a:ext cx="16764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927600" y="3424238"/>
            <a:ext cx="1443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Pre-vemurafenib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743700" y="3424238"/>
            <a:ext cx="1519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Post-vemurafenib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(15 wk)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618" r="34024" b="51353"/>
          <a:stretch>
            <a:fillRect/>
          </a:stretch>
        </p:blipFill>
        <p:spPr bwMode="auto">
          <a:xfrm>
            <a:off x="6502400" y="1600200"/>
            <a:ext cx="15240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67350" y="4057650"/>
            <a:ext cx="27638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Arial" panose="020B0604020202020204" pitchFamily="34" charset="0"/>
              </a:rPr>
              <a:t>Wagle et al.  JCO 29:3085, 2011</a:t>
            </a:r>
          </a:p>
        </p:txBody>
      </p:sp>
    </p:spTree>
    <p:extLst>
      <p:ext uri="{BB962C8B-B14F-4D97-AF65-F5344CB8AC3E}">
        <p14:creationId xmlns:p14="http://schemas.microsoft.com/office/powerpoint/2010/main" val="6973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Oncogene addiction is a general theme that can guide therapy.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Can DNA sequencing help select other drugs?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3381</TotalTime>
  <Words>757</Words>
  <Application>Microsoft Office PowerPoint</Application>
  <PresentationFormat>On-screen Show (4:3)</PresentationFormat>
  <Paragraphs>221</Paragraphs>
  <Slides>29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msgothic</vt:lpstr>
      <vt:lpstr>Wingdings</vt:lpstr>
      <vt:lpstr>Wingdings 3</vt:lpstr>
      <vt:lpstr>Office Theme</vt:lpstr>
      <vt:lpstr>Molecular-directed cancer treatments: Precision Medicine Molecular Tumor Board</vt:lpstr>
      <vt:lpstr>PowerPoint Presentation</vt:lpstr>
      <vt:lpstr>Embrace change</vt:lpstr>
      <vt:lpstr>How do you classify cancer?</vt:lpstr>
      <vt:lpstr>Precision medical oncology</vt:lpstr>
      <vt:lpstr>Oncogene addiction:  preclinical evidence</vt:lpstr>
      <vt:lpstr>PowerPoint Presentation</vt:lpstr>
      <vt:lpstr>Oncogene addiction: clinical evidence</vt:lpstr>
      <vt:lpstr>PowerPoint Presentation</vt:lpstr>
      <vt:lpstr>Immune checkpoint therapy</vt:lpstr>
      <vt:lpstr>PowerPoint Presentation</vt:lpstr>
      <vt:lpstr>Wisconsin PMMTB</vt:lpstr>
      <vt:lpstr>PMMTB Chairs</vt:lpstr>
      <vt:lpstr>PMMTB Collaborators</vt:lpstr>
      <vt:lpstr>Tripartite structure</vt:lpstr>
      <vt:lpstr>Precision Medicine Molecular Tumor Board (PMMTB) Meetings</vt:lpstr>
      <vt:lpstr>PMMTB Journal Club</vt:lpstr>
      <vt:lpstr>UW15068: UWCCC Precision Medicine Molecular Tumor Board Registry</vt:lpstr>
      <vt:lpstr>PMMTB Recommendations</vt:lpstr>
      <vt:lpstr>PowerPoint Presentation</vt:lpstr>
      <vt:lpstr>Opportunities</vt:lpstr>
      <vt:lpstr>Patient-derived Spheroids as a Clinical Biomarker</vt:lpstr>
      <vt:lpstr>Opportunities</vt:lpstr>
      <vt:lpstr>PowerPoint Presentation</vt:lpstr>
      <vt:lpstr>Opportunities</vt:lpstr>
      <vt:lpstr>PowerPoint Presentation</vt:lpstr>
      <vt:lpstr>Not barriers</vt:lpstr>
      <vt:lpstr>Early metamorphosis</vt:lpstr>
      <vt:lpstr>Questions?</vt:lpstr>
    </vt:vector>
  </TitlesOfParts>
  <Company>Department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DOM PC</dc:creator>
  <cp:lastModifiedBy>Marissa R. Schuh</cp:lastModifiedBy>
  <cp:revision>169</cp:revision>
  <dcterms:created xsi:type="dcterms:W3CDTF">2010-05-11T21:07:23Z</dcterms:created>
  <dcterms:modified xsi:type="dcterms:W3CDTF">2017-01-31T15:55:21Z</dcterms:modified>
</cp:coreProperties>
</file>