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955" r:id="rId2"/>
    <p:sldId id="994" r:id="rId3"/>
    <p:sldId id="1047" r:id="rId4"/>
    <p:sldId id="1048" r:id="rId5"/>
    <p:sldId id="1021" r:id="rId6"/>
    <p:sldId id="1020" r:id="rId7"/>
    <p:sldId id="1025" r:id="rId8"/>
    <p:sldId id="1026" r:id="rId9"/>
    <p:sldId id="1028" r:id="rId10"/>
    <p:sldId id="1027" r:id="rId11"/>
    <p:sldId id="1030" r:id="rId12"/>
    <p:sldId id="1031" r:id="rId13"/>
    <p:sldId id="1033" r:id="rId14"/>
    <p:sldId id="1035" r:id="rId15"/>
    <p:sldId id="1036" r:id="rId16"/>
    <p:sldId id="1034" r:id="rId17"/>
    <p:sldId id="1037" r:id="rId18"/>
    <p:sldId id="1039" r:id="rId19"/>
    <p:sldId id="1050" r:id="rId20"/>
    <p:sldId id="993" r:id="rId21"/>
    <p:sldId id="1041" r:id="rId22"/>
    <p:sldId id="1042" r:id="rId23"/>
    <p:sldId id="1043" r:id="rId24"/>
    <p:sldId id="1049" r:id="rId25"/>
    <p:sldId id="104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-user" initials="d" lastIdx="9" clrIdx="0"/>
  <p:cmAuthor id="1" name="tbradshaw" initials="t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0000FF"/>
    <a:srgbClr val="00FF00"/>
    <a:srgbClr val="E8EAEF"/>
    <a:srgbClr val="0066CC"/>
    <a:srgbClr val="CC9900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7232" autoAdjust="0"/>
  </p:normalViewPr>
  <p:slideViewPr>
    <p:cSldViewPr snapToGrid="0">
      <p:cViewPr>
        <p:scale>
          <a:sx n="80" d="100"/>
          <a:sy n="80" d="100"/>
        </p:scale>
        <p:origin x="-15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4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/>
          <a:lstStyle>
            <a:lvl1pPr algn="r">
              <a:defRPr sz="1100"/>
            </a:lvl1pPr>
          </a:lstStyle>
          <a:p>
            <a:fld id="{8724B1CB-8A07-45DA-A69C-328CE4226ED7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1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1"/>
            <a:ext cx="3170238" cy="479425"/>
          </a:xfrm>
          <a:prstGeom prst="rect">
            <a:avLst/>
          </a:prstGeom>
        </p:spPr>
        <p:txBody>
          <a:bodyPr vert="horz" lIns="90573" tIns="45286" rIns="90573" bIns="45286" rtlCol="0" anchor="b"/>
          <a:lstStyle>
            <a:lvl1pPr algn="r">
              <a:defRPr sz="1100"/>
            </a:lvl1pPr>
          </a:lstStyle>
          <a:p>
            <a:fld id="{482C9867-F5B6-4D4A-9D2D-1184B5FF7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91"/>
            <a:ext cx="5851526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6" rIns="90573" bIns="45286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3" tIns="45286" rIns="90573" bIns="45286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1FABAF6B-A77F-402C-B380-7D6A18267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9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2" cstate="print">
            <a:lum contrast="54000"/>
            <a:grayscl/>
          </a:blip>
          <a:srcRect/>
          <a:stretch>
            <a:fillRect/>
          </a:stretch>
        </p:blipFill>
        <p:spPr bwMode="auto">
          <a:xfrm>
            <a:off x="2819400" y="5410200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2743200" y="5410200"/>
            <a:ext cx="5029200" cy="1447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5098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5334000"/>
            <a:ext cx="9144000" cy="73025"/>
          </a:xfrm>
          <a:prstGeom prst="rect">
            <a:avLst/>
          </a:prstGeom>
          <a:solidFill>
            <a:srgbClr val="FFFFFF"/>
          </a:solidFill>
          <a:ln w="48006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0"/>
            <a:ext cx="2235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990600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462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r="16990"/>
          <a:stretch>
            <a:fillRect/>
          </a:stretch>
        </p:blipFill>
        <p:spPr>
          <a:xfrm>
            <a:off x="8080414" y="0"/>
            <a:ext cx="987386" cy="9906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17577"/>
          <a:stretch/>
        </p:blipFill>
        <p:spPr>
          <a:xfrm>
            <a:off x="8001000" y="5704806"/>
            <a:ext cx="1142082" cy="1153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8245" r="20552"/>
          <a:stretch/>
        </p:blipFill>
        <p:spPr>
          <a:xfrm>
            <a:off x="5095568" y="617219"/>
            <a:ext cx="4048432" cy="4183381"/>
          </a:xfrm>
          <a:prstGeom prst="rect">
            <a:avLst/>
          </a:prstGeom>
        </p:spPr>
      </p:pic>
      <p:sp>
        <p:nvSpPr>
          <p:cNvPr id="4" name="Subtitle 2"/>
          <p:cNvSpPr>
            <a:spLocks/>
          </p:cNvSpPr>
          <p:nvPr/>
        </p:nvSpPr>
        <p:spPr bwMode="auto">
          <a:xfrm>
            <a:off x="0" y="16002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8872" tIns="0" rIns="45720" bIns="0" anchor="t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4400" b="1" dirty="0" smtClean="0">
                <a:solidFill>
                  <a:schemeClr val="tx2"/>
                </a:solidFill>
                <a:cs typeface="Arial" charset="0"/>
              </a:rPr>
              <a:t>WONIX: Training and </a:t>
            </a:r>
            <a:br>
              <a:rPr lang="en-US" sz="4400" b="1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4400" b="1" dirty="0" smtClean="0">
                <a:solidFill>
                  <a:schemeClr val="tx2"/>
                </a:solidFill>
                <a:cs typeface="Arial" charset="0"/>
              </a:rPr>
              <a:t>Scanner Harmonization</a:t>
            </a:r>
            <a:endParaRPr lang="en-US" sz="3200" b="1" dirty="0" smtClean="0">
              <a:solidFill>
                <a:schemeClr val="tx2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Tyler Bradshaw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WON Spring Meeting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April 9, 2016</a:t>
            </a:r>
          </a:p>
        </p:txBody>
      </p:sp>
    </p:spTree>
    <p:extLst>
      <p:ext uri="{BB962C8B-B14F-4D97-AF65-F5344CB8AC3E}">
        <p14:creationId xmlns:p14="http://schemas.microsoft.com/office/powerpoint/2010/main" val="31424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WONIX – site training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5774" y="1685923"/>
            <a:ext cx="2876549" cy="1676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600" u="sng" dirty="0" smtClean="0"/>
              <a:t>WONIX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Administrator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Imaging Manager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Imaging QA Manager</a:t>
            </a:r>
          </a:p>
          <a:p>
            <a:pPr marL="17145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Imaging Program Specialist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5229222" y="1685923"/>
            <a:ext cx="2926080" cy="1238251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600" u="sng" dirty="0" smtClean="0"/>
              <a:t>Site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Site Administrator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Study Coordinator(s)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Imaging Facility Rep(s)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3850" y="1200150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1. WONIX Qualification Site Initiation Visit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4070867"/>
            <a:ext cx="395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2. WON Clinical Site Initiation Visit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6" t="11459" r="20240" b="14063"/>
          <a:stretch/>
        </p:blipFill>
        <p:spPr bwMode="auto">
          <a:xfrm>
            <a:off x="3722434" y="2533648"/>
            <a:ext cx="1125416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85774" y="4528066"/>
            <a:ext cx="2876549" cy="15222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600" u="sng" dirty="0" smtClean="0"/>
              <a:t>WONIX</a:t>
            </a:r>
          </a:p>
          <a:p>
            <a:pPr marL="166688" indent="-107950">
              <a:buFont typeface="Arial" panose="020B0604020202020204" pitchFamily="34" charset="0"/>
              <a:buChar char="•"/>
            </a:pPr>
            <a:r>
              <a:rPr lang="en-US" sz="1600" dirty="0" smtClean="0"/>
              <a:t>Administrator</a:t>
            </a:r>
          </a:p>
          <a:p>
            <a:pPr marL="166688" indent="-107950">
              <a:buFont typeface="Arial" panose="020B0604020202020204" pitchFamily="34" charset="0"/>
              <a:buChar char="•"/>
            </a:pPr>
            <a:r>
              <a:rPr lang="en-US" sz="1600" dirty="0" smtClean="0"/>
              <a:t>Imaging Manager</a:t>
            </a:r>
          </a:p>
          <a:p>
            <a:pPr marL="166688" indent="-107950">
              <a:buFont typeface="Arial" panose="020B0604020202020204" pitchFamily="34" charset="0"/>
              <a:buChar char="•"/>
            </a:pPr>
            <a:r>
              <a:rPr lang="en-US" sz="1600" dirty="0" smtClean="0"/>
              <a:t>Imaging Program Specialist</a:t>
            </a:r>
          </a:p>
          <a:p>
            <a:pPr marL="171450"/>
            <a:endParaRPr lang="en-US" sz="16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229223" y="4528065"/>
            <a:ext cx="2926079" cy="152221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600" u="sng" dirty="0" smtClean="0"/>
              <a:t>Site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Site Administrator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Study Coordinator(s)</a:t>
            </a:r>
          </a:p>
          <a:p>
            <a:pPr marL="228600" indent="-114300">
              <a:buFont typeface="Arial" panose="020B0604020202020204" pitchFamily="34" charset="0"/>
              <a:buChar char="•"/>
            </a:pPr>
            <a:r>
              <a:rPr lang="en-US" sz="1600" dirty="0" smtClean="0"/>
              <a:t>Imaging Facility Rep(s)</a:t>
            </a:r>
          </a:p>
          <a:p>
            <a:pPr marL="114300"/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4" t="11618" r="19726" b="14241"/>
          <a:stretch/>
        </p:blipFill>
        <p:spPr bwMode="auto">
          <a:xfrm>
            <a:off x="3740773" y="5318760"/>
            <a:ext cx="1109999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-Up Arrow 8"/>
          <p:cNvSpPr/>
          <p:nvPr/>
        </p:nvSpPr>
        <p:spPr>
          <a:xfrm flipV="1">
            <a:off x="3362323" y="2022989"/>
            <a:ext cx="1866900" cy="482084"/>
          </a:xfrm>
          <a:prstGeom prst="leftRightUpArrow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80000">
                <a:schemeClr val="accent3">
                  <a:shade val="93000"/>
                  <a:satMod val="130000"/>
                  <a:lumMod val="27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-Up Arrow 13"/>
          <p:cNvSpPr/>
          <p:nvPr/>
        </p:nvSpPr>
        <p:spPr>
          <a:xfrm flipV="1">
            <a:off x="3362323" y="4827151"/>
            <a:ext cx="1866900" cy="482084"/>
          </a:xfrm>
          <a:prstGeom prst="leftRightUpArrow">
            <a:avLst/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80000">
                <a:schemeClr val="accent3">
                  <a:shade val="93000"/>
                  <a:satMod val="130000"/>
                  <a:lumMod val="27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78661" y="3672838"/>
            <a:ext cx="227498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Qualification Manual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3082" y="6421993"/>
            <a:ext cx="1826141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Imaging Manual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80386" y="571935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80386" y="579860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80386" y="587785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14535" y="571935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14535" y="579860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14535" y="5877852"/>
            <a:ext cx="36576" cy="36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4350" y="3343275"/>
            <a:ext cx="5657850" cy="5810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Harmonize, harmonize, harmonize!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patient preparation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injection methods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scanning parameters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processing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75" y="2085974"/>
            <a:ext cx="4667249" cy="4619625"/>
          </a:xfrm>
        </p:spPr>
        <p:txBody>
          <a:bodyPr/>
          <a:lstStyle/>
          <a:p>
            <a:r>
              <a:rPr lang="en-US" sz="2400" dirty="0" smtClean="0"/>
              <a:t>Ensure </a:t>
            </a:r>
            <a:r>
              <a:rPr lang="en-US" sz="2400" dirty="0"/>
              <a:t>that </a:t>
            </a:r>
            <a:r>
              <a:rPr lang="en-US" sz="2400" dirty="0" smtClean="0"/>
              <a:t>sites </a:t>
            </a:r>
            <a:r>
              <a:rPr lang="en-US" sz="2400" dirty="0"/>
              <a:t>can acquire </a:t>
            </a:r>
            <a:r>
              <a:rPr lang="en-US" sz="2400" b="1" dirty="0">
                <a:solidFill>
                  <a:srgbClr val="FF0000"/>
                </a:solidFill>
              </a:rPr>
              <a:t>high quality </a:t>
            </a:r>
            <a:r>
              <a:rPr lang="en-US" sz="2400" b="1" dirty="0" smtClean="0">
                <a:solidFill>
                  <a:srgbClr val="FF0000"/>
                </a:solidFill>
              </a:rPr>
              <a:t>images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Ensure </a:t>
            </a:r>
            <a:r>
              <a:rPr lang="en-US" sz="2400" dirty="0" smtClean="0"/>
              <a:t>scanner </a:t>
            </a:r>
            <a:r>
              <a:rPr lang="en-US" sz="2400" dirty="0"/>
              <a:t>is properly </a:t>
            </a:r>
            <a:r>
              <a:rPr lang="en-US" sz="2400" b="1" dirty="0">
                <a:solidFill>
                  <a:srgbClr val="FF0000"/>
                </a:solidFill>
              </a:rPr>
              <a:t>calibrated and maintained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Harmonize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WONIX site’s PET/CT </a:t>
            </a:r>
            <a:r>
              <a:rPr lang="en-US" sz="2400" dirty="0" smtClean="0"/>
              <a:t>scanner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6" t="11459" r="20240" b="14063"/>
          <a:stretch/>
        </p:blipFill>
        <p:spPr bwMode="auto">
          <a:xfrm>
            <a:off x="248902" y="1803306"/>
            <a:ext cx="3221292" cy="418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27" y="1238811"/>
            <a:ext cx="297709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Qualification Manual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Phantoms for quality assurance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0643" t="36667" r="25743" b="18333"/>
          <a:stretch>
            <a:fillRect/>
          </a:stretch>
        </p:blipFill>
        <p:spPr bwMode="auto">
          <a:xfrm>
            <a:off x="703174" y="3286125"/>
            <a:ext cx="2576866" cy="31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27642" r="31132" b="31317"/>
          <a:stretch/>
        </p:blipFill>
        <p:spPr bwMode="auto">
          <a:xfrm>
            <a:off x="5238750" y="3474243"/>
            <a:ext cx="2790826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01100" cy="5410200"/>
          </a:xfrm>
        </p:spPr>
        <p:txBody>
          <a:bodyPr/>
          <a:lstStyle/>
          <a:p>
            <a:r>
              <a:rPr lang="en-US" sz="2400" dirty="0" smtClean="0"/>
              <a:t>Phantoms = objects we can scan to simulate patients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We know what the image numbers should be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WONIX </a:t>
            </a:r>
            <a:r>
              <a:rPr lang="en-US" sz="2400" b="1" dirty="0" smtClean="0">
                <a:solidFill>
                  <a:srgbClr val="FF0000"/>
                </a:solidFill>
              </a:rPr>
              <a:t>qualification phantom </a:t>
            </a:r>
            <a:r>
              <a:rPr lang="en-US" sz="2400" dirty="0" smtClean="0"/>
              <a:t>scanned at each site</a:t>
            </a:r>
          </a:p>
          <a:p>
            <a:r>
              <a:rPr lang="en-US" sz="2400" dirty="0" smtClean="0"/>
              <a:t>WONIX evaluates the image quality, scanner calibration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76674" y="4138612"/>
            <a:ext cx="963262" cy="1223963"/>
          </a:xfrm>
          <a:prstGeom prst="rightArrow">
            <a:avLst/>
          </a:prstGeom>
          <a:gradFill>
            <a:gsLst>
              <a:gs pos="0">
                <a:schemeClr val="tx2">
                  <a:lumMod val="85000"/>
                  <a:lumOff val="15000"/>
                </a:schemeClr>
              </a:gs>
              <a:gs pos="80000">
                <a:schemeClr val="accent3">
                  <a:shade val="93000"/>
                  <a:satMod val="130000"/>
                  <a:lumMod val="5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7609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Phantom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3819" y="6485768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Phantom PET image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698823">
            <a:off x="433772" y="3486151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Scanned at site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698823">
            <a:off x="4785169" y="3702952"/>
            <a:ext cx="268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Evaluated by WONIX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36324" y="3687596"/>
            <a:ext cx="3962647" cy="789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75" y="2085974"/>
            <a:ext cx="4667249" cy="4619625"/>
          </a:xfrm>
        </p:spPr>
        <p:txBody>
          <a:bodyPr/>
          <a:lstStyle/>
          <a:p>
            <a:r>
              <a:rPr lang="en-US" sz="2400" dirty="0" smtClean="0"/>
              <a:t>Ensure </a:t>
            </a:r>
            <a:r>
              <a:rPr lang="en-US" sz="2400" dirty="0"/>
              <a:t>that </a:t>
            </a:r>
            <a:r>
              <a:rPr lang="en-US" sz="2400" dirty="0" smtClean="0"/>
              <a:t>sites </a:t>
            </a:r>
            <a:r>
              <a:rPr lang="en-US" sz="2400" dirty="0"/>
              <a:t>can acquire </a:t>
            </a:r>
            <a:r>
              <a:rPr lang="en-US" sz="2400" b="1" dirty="0">
                <a:solidFill>
                  <a:srgbClr val="FF0000"/>
                </a:solidFill>
              </a:rPr>
              <a:t>high quality </a:t>
            </a:r>
            <a:r>
              <a:rPr lang="en-US" sz="2400" b="1" dirty="0" smtClean="0">
                <a:solidFill>
                  <a:srgbClr val="FF0000"/>
                </a:solidFill>
              </a:rPr>
              <a:t>images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Ensure </a:t>
            </a:r>
            <a:r>
              <a:rPr lang="en-US" sz="2400" dirty="0" smtClean="0"/>
              <a:t>scanner </a:t>
            </a:r>
            <a:r>
              <a:rPr lang="en-US" sz="2400" dirty="0"/>
              <a:t>is properly </a:t>
            </a:r>
            <a:r>
              <a:rPr lang="en-US" sz="2400" b="1" dirty="0">
                <a:solidFill>
                  <a:srgbClr val="FF0000"/>
                </a:solidFill>
              </a:rPr>
              <a:t>calibrated and maintained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Harmonize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WONIX site’s PET/CT </a:t>
            </a:r>
            <a:r>
              <a:rPr lang="en-US" sz="2400" dirty="0" smtClean="0"/>
              <a:t>scanner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6" t="11459" r="20240" b="14063"/>
          <a:stretch/>
        </p:blipFill>
        <p:spPr bwMode="auto">
          <a:xfrm>
            <a:off x="248902" y="1803306"/>
            <a:ext cx="3221292" cy="418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27" y="1238811"/>
            <a:ext cx="297709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Qualification Manual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scanner harmonization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0274" y="2228644"/>
            <a:ext cx="6307598" cy="34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56825" t="43001" r="31706" b="30184"/>
          <a:stretch>
            <a:fillRect/>
          </a:stretch>
        </p:blipFill>
        <p:spPr bwMode="auto">
          <a:xfrm>
            <a:off x="0" y="2743200"/>
            <a:ext cx="2573382" cy="22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116531"/>
            <a:ext cx="878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SNMMI’s Clinical Trials Network (CTN) sent the same phantom to 170 sites, and collected and analyzed the images.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57890"/>
            <a:ext cx="32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SUV = PET image value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scanner harmonization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0274" y="2228644"/>
            <a:ext cx="6307598" cy="344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526971" y="2817199"/>
            <a:ext cx="3422469" cy="2173892"/>
          </a:xfrm>
          <a:custGeom>
            <a:avLst/>
            <a:gdLst>
              <a:gd name="connsiteX0" fmla="*/ 0 w 3422469"/>
              <a:gd name="connsiteY0" fmla="*/ 2120561 h 2173892"/>
              <a:gd name="connsiteX1" fmla="*/ 0 w 3422469"/>
              <a:gd name="connsiteY1" fmla="*/ 2120561 h 2173892"/>
              <a:gd name="connsiteX2" fmla="*/ 78378 w 3422469"/>
              <a:gd name="connsiteY2" fmla="*/ 2029121 h 2173892"/>
              <a:gd name="connsiteX3" fmla="*/ 91440 w 3422469"/>
              <a:gd name="connsiteY3" fmla="*/ 1989932 h 2173892"/>
              <a:gd name="connsiteX4" fmla="*/ 117566 w 3422469"/>
              <a:gd name="connsiteY4" fmla="*/ 1950744 h 2173892"/>
              <a:gd name="connsiteX5" fmla="*/ 169818 w 3422469"/>
              <a:gd name="connsiteY5" fmla="*/ 1833178 h 2173892"/>
              <a:gd name="connsiteX6" fmla="*/ 235132 w 3422469"/>
              <a:gd name="connsiteY6" fmla="*/ 1715612 h 2173892"/>
              <a:gd name="connsiteX7" fmla="*/ 261258 w 3422469"/>
              <a:gd name="connsiteY7" fmla="*/ 1676424 h 2173892"/>
              <a:gd name="connsiteX8" fmla="*/ 274320 w 3422469"/>
              <a:gd name="connsiteY8" fmla="*/ 1624172 h 2173892"/>
              <a:gd name="connsiteX9" fmla="*/ 287383 w 3422469"/>
              <a:gd name="connsiteY9" fmla="*/ 1558858 h 2173892"/>
              <a:gd name="connsiteX10" fmla="*/ 313509 w 3422469"/>
              <a:gd name="connsiteY10" fmla="*/ 1480481 h 2173892"/>
              <a:gd name="connsiteX11" fmla="*/ 326572 w 3422469"/>
              <a:gd name="connsiteY11" fmla="*/ 1441292 h 2173892"/>
              <a:gd name="connsiteX12" fmla="*/ 378823 w 3422469"/>
              <a:gd name="connsiteY12" fmla="*/ 1362915 h 2173892"/>
              <a:gd name="connsiteX13" fmla="*/ 404949 w 3422469"/>
              <a:gd name="connsiteY13" fmla="*/ 1323727 h 2173892"/>
              <a:gd name="connsiteX14" fmla="*/ 457200 w 3422469"/>
              <a:gd name="connsiteY14" fmla="*/ 1245350 h 2173892"/>
              <a:gd name="connsiteX15" fmla="*/ 470263 w 3422469"/>
              <a:gd name="connsiteY15" fmla="*/ 1193098 h 2173892"/>
              <a:gd name="connsiteX16" fmla="*/ 496389 w 3422469"/>
              <a:gd name="connsiteY16" fmla="*/ 1153910 h 2173892"/>
              <a:gd name="connsiteX17" fmla="*/ 561703 w 3422469"/>
              <a:gd name="connsiteY17" fmla="*/ 1036344 h 2173892"/>
              <a:gd name="connsiteX18" fmla="*/ 587829 w 3422469"/>
              <a:gd name="connsiteY18" fmla="*/ 997155 h 2173892"/>
              <a:gd name="connsiteX19" fmla="*/ 653143 w 3422469"/>
              <a:gd name="connsiteY19" fmla="*/ 879590 h 2173892"/>
              <a:gd name="connsiteX20" fmla="*/ 679269 w 3422469"/>
              <a:gd name="connsiteY20" fmla="*/ 801212 h 2173892"/>
              <a:gd name="connsiteX21" fmla="*/ 718458 w 3422469"/>
              <a:gd name="connsiteY21" fmla="*/ 722835 h 2173892"/>
              <a:gd name="connsiteX22" fmla="*/ 744583 w 3422469"/>
              <a:gd name="connsiteY22" fmla="*/ 631395 h 2173892"/>
              <a:gd name="connsiteX23" fmla="*/ 770709 w 3422469"/>
              <a:gd name="connsiteY23" fmla="*/ 553018 h 2173892"/>
              <a:gd name="connsiteX24" fmla="*/ 783772 w 3422469"/>
              <a:gd name="connsiteY24" fmla="*/ 474641 h 2173892"/>
              <a:gd name="connsiteX25" fmla="*/ 809898 w 3422469"/>
              <a:gd name="connsiteY25" fmla="*/ 383201 h 2173892"/>
              <a:gd name="connsiteX26" fmla="*/ 836023 w 3422469"/>
              <a:gd name="connsiteY26" fmla="*/ 344012 h 2173892"/>
              <a:gd name="connsiteX27" fmla="*/ 875212 w 3422469"/>
              <a:gd name="connsiteY27" fmla="*/ 252572 h 2173892"/>
              <a:gd name="connsiteX28" fmla="*/ 914400 w 3422469"/>
              <a:gd name="connsiteY28" fmla="*/ 239510 h 2173892"/>
              <a:gd name="connsiteX29" fmla="*/ 927463 w 3422469"/>
              <a:gd name="connsiteY29" fmla="*/ 200321 h 2173892"/>
              <a:gd name="connsiteX30" fmla="*/ 966652 w 3422469"/>
              <a:gd name="connsiteY30" fmla="*/ 161132 h 2173892"/>
              <a:gd name="connsiteX31" fmla="*/ 992778 w 3422469"/>
              <a:gd name="connsiteY31" fmla="*/ 121944 h 2173892"/>
              <a:gd name="connsiteX32" fmla="*/ 1018903 w 3422469"/>
              <a:gd name="connsiteY32" fmla="*/ 43567 h 2173892"/>
              <a:gd name="connsiteX33" fmla="*/ 1031966 w 3422469"/>
              <a:gd name="connsiteY33" fmla="*/ 4378 h 2173892"/>
              <a:gd name="connsiteX34" fmla="*/ 1110343 w 3422469"/>
              <a:gd name="connsiteY34" fmla="*/ 17441 h 2173892"/>
              <a:gd name="connsiteX35" fmla="*/ 1136469 w 3422469"/>
              <a:gd name="connsiteY35" fmla="*/ 95818 h 2173892"/>
              <a:gd name="connsiteX36" fmla="*/ 1214846 w 3422469"/>
              <a:gd name="connsiteY36" fmla="*/ 330950 h 2173892"/>
              <a:gd name="connsiteX37" fmla="*/ 1227909 w 3422469"/>
              <a:gd name="connsiteY37" fmla="*/ 396264 h 2173892"/>
              <a:gd name="connsiteX38" fmla="*/ 1267098 w 3422469"/>
              <a:gd name="connsiteY38" fmla="*/ 422390 h 2173892"/>
              <a:gd name="connsiteX39" fmla="*/ 1293223 w 3422469"/>
              <a:gd name="connsiteY39" fmla="*/ 513830 h 2173892"/>
              <a:gd name="connsiteX40" fmla="*/ 1319349 w 3422469"/>
              <a:gd name="connsiteY40" fmla="*/ 644458 h 2173892"/>
              <a:gd name="connsiteX41" fmla="*/ 1345475 w 3422469"/>
              <a:gd name="connsiteY41" fmla="*/ 735898 h 2173892"/>
              <a:gd name="connsiteX42" fmla="*/ 1371600 w 3422469"/>
              <a:gd name="connsiteY42" fmla="*/ 866527 h 2173892"/>
              <a:gd name="connsiteX43" fmla="*/ 1384663 w 3422469"/>
              <a:gd name="connsiteY43" fmla="*/ 905715 h 2173892"/>
              <a:gd name="connsiteX44" fmla="*/ 1410789 w 3422469"/>
              <a:gd name="connsiteY44" fmla="*/ 944904 h 2173892"/>
              <a:gd name="connsiteX45" fmla="*/ 1449978 w 3422469"/>
              <a:gd name="connsiteY45" fmla="*/ 1023281 h 2173892"/>
              <a:gd name="connsiteX46" fmla="*/ 1489166 w 3422469"/>
              <a:gd name="connsiteY46" fmla="*/ 1049407 h 2173892"/>
              <a:gd name="connsiteX47" fmla="*/ 1528355 w 3422469"/>
              <a:gd name="connsiteY47" fmla="*/ 1127784 h 2173892"/>
              <a:gd name="connsiteX48" fmla="*/ 1567543 w 3422469"/>
              <a:gd name="connsiteY48" fmla="*/ 1140847 h 2173892"/>
              <a:gd name="connsiteX49" fmla="*/ 1619795 w 3422469"/>
              <a:gd name="connsiteY49" fmla="*/ 1193098 h 2173892"/>
              <a:gd name="connsiteX50" fmla="*/ 1632858 w 3422469"/>
              <a:gd name="connsiteY50" fmla="*/ 1232287 h 2173892"/>
              <a:gd name="connsiteX51" fmla="*/ 1711235 w 3422469"/>
              <a:gd name="connsiteY51" fmla="*/ 1284538 h 2173892"/>
              <a:gd name="connsiteX52" fmla="*/ 1750423 w 3422469"/>
              <a:gd name="connsiteY52" fmla="*/ 1310664 h 2173892"/>
              <a:gd name="connsiteX53" fmla="*/ 1841863 w 3422469"/>
              <a:gd name="connsiteY53" fmla="*/ 1402104 h 2173892"/>
              <a:gd name="connsiteX54" fmla="*/ 1933303 w 3422469"/>
              <a:gd name="connsiteY54" fmla="*/ 1506607 h 2173892"/>
              <a:gd name="connsiteX55" fmla="*/ 1946366 w 3422469"/>
              <a:gd name="connsiteY55" fmla="*/ 1545795 h 2173892"/>
              <a:gd name="connsiteX56" fmla="*/ 2024743 w 3422469"/>
              <a:gd name="connsiteY56" fmla="*/ 1598047 h 2173892"/>
              <a:gd name="connsiteX57" fmla="*/ 2050869 w 3422469"/>
              <a:gd name="connsiteY57" fmla="*/ 1637235 h 2173892"/>
              <a:gd name="connsiteX58" fmla="*/ 2090058 w 3422469"/>
              <a:gd name="connsiteY58" fmla="*/ 1650298 h 2173892"/>
              <a:gd name="connsiteX59" fmla="*/ 2129246 w 3422469"/>
              <a:gd name="connsiteY59" fmla="*/ 1676424 h 2173892"/>
              <a:gd name="connsiteX60" fmla="*/ 2168435 w 3422469"/>
              <a:gd name="connsiteY60" fmla="*/ 1689487 h 2173892"/>
              <a:gd name="connsiteX61" fmla="*/ 2286000 w 3422469"/>
              <a:gd name="connsiteY61" fmla="*/ 1767864 h 2173892"/>
              <a:gd name="connsiteX62" fmla="*/ 2325189 w 3422469"/>
              <a:gd name="connsiteY62" fmla="*/ 1780927 h 2173892"/>
              <a:gd name="connsiteX63" fmla="*/ 2403566 w 3422469"/>
              <a:gd name="connsiteY63" fmla="*/ 1820115 h 2173892"/>
              <a:gd name="connsiteX64" fmla="*/ 2521132 w 3422469"/>
              <a:gd name="connsiteY64" fmla="*/ 1885430 h 2173892"/>
              <a:gd name="connsiteX65" fmla="*/ 2560320 w 3422469"/>
              <a:gd name="connsiteY65" fmla="*/ 1898492 h 2173892"/>
              <a:gd name="connsiteX66" fmla="*/ 2599509 w 3422469"/>
              <a:gd name="connsiteY66" fmla="*/ 1924618 h 2173892"/>
              <a:gd name="connsiteX67" fmla="*/ 2651760 w 3422469"/>
              <a:gd name="connsiteY67" fmla="*/ 1963807 h 2173892"/>
              <a:gd name="connsiteX68" fmla="*/ 2730138 w 3422469"/>
              <a:gd name="connsiteY68" fmla="*/ 1989932 h 2173892"/>
              <a:gd name="connsiteX69" fmla="*/ 2769326 w 3422469"/>
              <a:gd name="connsiteY69" fmla="*/ 2016058 h 2173892"/>
              <a:gd name="connsiteX70" fmla="*/ 2847703 w 3422469"/>
              <a:gd name="connsiteY70" fmla="*/ 2042184 h 2173892"/>
              <a:gd name="connsiteX71" fmla="*/ 2886892 w 3422469"/>
              <a:gd name="connsiteY71" fmla="*/ 2055247 h 2173892"/>
              <a:gd name="connsiteX72" fmla="*/ 2965269 w 3422469"/>
              <a:gd name="connsiteY72" fmla="*/ 2068310 h 2173892"/>
              <a:gd name="connsiteX73" fmla="*/ 3004458 w 3422469"/>
              <a:gd name="connsiteY73" fmla="*/ 2081372 h 2173892"/>
              <a:gd name="connsiteX74" fmla="*/ 3135086 w 3422469"/>
              <a:gd name="connsiteY74" fmla="*/ 2120561 h 2173892"/>
              <a:gd name="connsiteX75" fmla="*/ 3174275 w 3422469"/>
              <a:gd name="connsiteY75" fmla="*/ 2146687 h 2173892"/>
              <a:gd name="connsiteX76" fmla="*/ 3291840 w 3422469"/>
              <a:gd name="connsiteY76" fmla="*/ 2159750 h 2173892"/>
              <a:gd name="connsiteX77" fmla="*/ 3422469 w 3422469"/>
              <a:gd name="connsiteY77" fmla="*/ 2172812 h 2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422469" h="2173892">
                <a:moveTo>
                  <a:pt x="0" y="2120561"/>
                </a:moveTo>
                <a:lnTo>
                  <a:pt x="0" y="2120561"/>
                </a:lnTo>
                <a:cubicBezTo>
                  <a:pt x="26126" y="2090081"/>
                  <a:pt x="55357" y="2062009"/>
                  <a:pt x="78378" y="2029121"/>
                </a:cubicBezTo>
                <a:cubicBezTo>
                  <a:pt x="86274" y="2017841"/>
                  <a:pt x="85282" y="2002248"/>
                  <a:pt x="91440" y="1989932"/>
                </a:cubicBezTo>
                <a:cubicBezTo>
                  <a:pt x="98461" y="1975890"/>
                  <a:pt x="108857" y="1963807"/>
                  <a:pt x="117566" y="1950744"/>
                </a:cubicBezTo>
                <a:cubicBezTo>
                  <a:pt x="148657" y="1857473"/>
                  <a:pt x="128416" y="1895281"/>
                  <a:pt x="169818" y="1833178"/>
                </a:cubicBezTo>
                <a:cubicBezTo>
                  <a:pt x="192809" y="1764202"/>
                  <a:pt x="175243" y="1805445"/>
                  <a:pt x="235132" y="1715612"/>
                </a:cubicBezTo>
                <a:lnTo>
                  <a:pt x="261258" y="1676424"/>
                </a:lnTo>
                <a:cubicBezTo>
                  <a:pt x="265612" y="1659007"/>
                  <a:pt x="270425" y="1641698"/>
                  <a:pt x="274320" y="1624172"/>
                </a:cubicBezTo>
                <a:cubicBezTo>
                  <a:pt x="279136" y="1602498"/>
                  <a:pt x="281541" y="1580278"/>
                  <a:pt x="287383" y="1558858"/>
                </a:cubicBezTo>
                <a:cubicBezTo>
                  <a:pt x="294629" y="1532289"/>
                  <a:pt x="304800" y="1506607"/>
                  <a:pt x="313509" y="1480481"/>
                </a:cubicBezTo>
                <a:lnTo>
                  <a:pt x="326572" y="1441292"/>
                </a:lnTo>
                <a:cubicBezTo>
                  <a:pt x="336501" y="1411504"/>
                  <a:pt x="361406" y="1389041"/>
                  <a:pt x="378823" y="1362915"/>
                </a:cubicBezTo>
                <a:lnTo>
                  <a:pt x="404949" y="1323727"/>
                </a:lnTo>
                <a:cubicBezTo>
                  <a:pt x="445735" y="1201370"/>
                  <a:pt x="378920" y="1382342"/>
                  <a:pt x="457200" y="1245350"/>
                </a:cubicBezTo>
                <a:cubicBezTo>
                  <a:pt x="466107" y="1229762"/>
                  <a:pt x="463191" y="1209600"/>
                  <a:pt x="470263" y="1193098"/>
                </a:cubicBezTo>
                <a:cubicBezTo>
                  <a:pt x="476447" y="1178668"/>
                  <a:pt x="487680" y="1166973"/>
                  <a:pt x="496389" y="1153910"/>
                </a:cubicBezTo>
                <a:cubicBezTo>
                  <a:pt x="519381" y="1084933"/>
                  <a:pt x="501814" y="1126178"/>
                  <a:pt x="561703" y="1036344"/>
                </a:cubicBezTo>
                <a:cubicBezTo>
                  <a:pt x="570412" y="1023281"/>
                  <a:pt x="582864" y="1012049"/>
                  <a:pt x="587829" y="997155"/>
                </a:cubicBezTo>
                <a:cubicBezTo>
                  <a:pt x="610821" y="928179"/>
                  <a:pt x="593254" y="969424"/>
                  <a:pt x="653143" y="879590"/>
                </a:cubicBezTo>
                <a:cubicBezTo>
                  <a:pt x="668419" y="856676"/>
                  <a:pt x="670560" y="827338"/>
                  <a:pt x="679269" y="801212"/>
                </a:cubicBezTo>
                <a:cubicBezTo>
                  <a:pt x="697296" y="747131"/>
                  <a:pt x="684695" y="773480"/>
                  <a:pt x="718458" y="722835"/>
                </a:cubicBezTo>
                <a:cubicBezTo>
                  <a:pt x="762371" y="591089"/>
                  <a:pt x="695357" y="795482"/>
                  <a:pt x="744583" y="631395"/>
                </a:cubicBezTo>
                <a:cubicBezTo>
                  <a:pt x="752496" y="605018"/>
                  <a:pt x="762000" y="579144"/>
                  <a:pt x="770709" y="553018"/>
                </a:cubicBezTo>
                <a:cubicBezTo>
                  <a:pt x="779085" y="527891"/>
                  <a:pt x="778578" y="500613"/>
                  <a:pt x="783772" y="474641"/>
                </a:cubicBezTo>
                <a:cubicBezTo>
                  <a:pt x="786562" y="460690"/>
                  <a:pt x="801598" y="399801"/>
                  <a:pt x="809898" y="383201"/>
                </a:cubicBezTo>
                <a:cubicBezTo>
                  <a:pt x="816919" y="369159"/>
                  <a:pt x="829002" y="358054"/>
                  <a:pt x="836023" y="344012"/>
                </a:cubicBezTo>
                <a:cubicBezTo>
                  <a:pt x="851636" y="312786"/>
                  <a:pt x="848031" y="279753"/>
                  <a:pt x="875212" y="252572"/>
                </a:cubicBezTo>
                <a:cubicBezTo>
                  <a:pt x="884948" y="242836"/>
                  <a:pt x="901337" y="243864"/>
                  <a:pt x="914400" y="239510"/>
                </a:cubicBezTo>
                <a:cubicBezTo>
                  <a:pt x="918754" y="226447"/>
                  <a:pt x="919825" y="211778"/>
                  <a:pt x="927463" y="200321"/>
                </a:cubicBezTo>
                <a:cubicBezTo>
                  <a:pt x="937710" y="184950"/>
                  <a:pt x="954825" y="175324"/>
                  <a:pt x="966652" y="161132"/>
                </a:cubicBezTo>
                <a:cubicBezTo>
                  <a:pt x="976703" y="149071"/>
                  <a:pt x="984069" y="135007"/>
                  <a:pt x="992778" y="121944"/>
                </a:cubicBezTo>
                <a:lnTo>
                  <a:pt x="1018903" y="43567"/>
                </a:lnTo>
                <a:lnTo>
                  <a:pt x="1031966" y="4378"/>
                </a:lnTo>
                <a:cubicBezTo>
                  <a:pt x="1058092" y="8732"/>
                  <a:pt x="1090410" y="0"/>
                  <a:pt x="1110343" y="17441"/>
                </a:cubicBezTo>
                <a:cubicBezTo>
                  <a:pt x="1131068" y="35575"/>
                  <a:pt x="1127760" y="69692"/>
                  <a:pt x="1136469" y="95818"/>
                </a:cubicBezTo>
                <a:lnTo>
                  <a:pt x="1214846" y="330950"/>
                </a:lnTo>
                <a:cubicBezTo>
                  <a:pt x="1221867" y="352013"/>
                  <a:pt x="1216893" y="376987"/>
                  <a:pt x="1227909" y="396264"/>
                </a:cubicBezTo>
                <a:cubicBezTo>
                  <a:pt x="1235698" y="409895"/>
                  <a:pt x="1254035" y="413681"/>
                  <a:pt x="1267098" y="422390"/>
                </a:cubicBezTo>
                <a:cubicBezTo>
                  <a:pt x="1280805" y="463513"/>
                  <a:pt x="1283382" y="467905"/>
                  <a:pt x="1293223" y="513830"/>
                </a:cubicBezTo>
                <a:cubicBezTo>
                  <a:pt x="1302527" y="557249"/>
                  <a:pt x="1305307" y="602332"/>
                  <a:pt x="1319349" y="644458"/>
                </a:cubicBezTo>
                <a:cubicBezTo>
                  <a:pt x="1333056" y="685579"/>
                  <a:pt x="1335635" y="689975"/>
                  <a:pt x="1345475" y="735898"/>
                </a:cubicBezTo>
                <a:cubicBezTo>
                  <a:pt x="1354779" y="779318"/>
                  <a:pt x="1362892" y="822984"/>
                  <a:pt x="1371600" y="866527"/>
                </a:cubicBezTo>
                <a:cubicBezTo>
                  <a:pt x="1374300" y="880029"/>
                  <a:pt x="1378505" y="893399"/>
                  <a:pt x="1384663" y="905715"/>
                </a:cubicBezTo>
                <a:cubicBezTo>
                  <a:pt x="1391684" y="919757"/>
                  <a:pt x="1403768" y="930862"/>
                  <a:pt x="1410789" y="944904"/>
                </a:cubicBezTo>
                <a:cubicBezTo>
                  <a:pt x="1432038" y="987402"/>
                  <a:pt x="1412541" y="985844"/>
                  <a:pt x="1449978" y="1023281"/>
                </a:cubicBezTo>
                <a:cubicBezTo>
                  <a:pt x="1461079" y="1034382"/>
                  <a:pt x="1476103" y="1040698"/>
                  <a:pt x="1489166" y="1049407"/>
                </a:cubicBezTo>
                <a:cubicBezTo>
                  <a:pt x="1497772" y="1075223"/>
                  <a:pt x="1505334" y="1109367"/>
                  <a:pt x="1528355" y="1127784"/>
                </a:cubicBezTo>
                <a:cubicBezTo>
                  <a:pt x="1539107" y="1136386"/>
                  <a:pt x="1554480" y="1136493"/>
                  <a:pt x="1567543" y="1140847"/>
                </a:cubicBezTo>
                <a:cubicBezTo>
                  <a:pt x="1602378" y="1245349"/>
                  <a:pt x="1550125" y="1123428"/>
                  <a:pt x="1619795" y="1193098"/>
                </a:cubicBezTo>
                <a:cubicBezTo>
                  <a:pt x="1629532" y="1202835"/>
                  <a:pt x="1623121" y="1222550"/>
                  <a:pt x="1632858" y="1232287"/>
                </a:cubicBezTo>
                <a:cubicBezTo>
                  <a:pt x="1655061" y="1254490"/>
                  <a:pt x="1685109" y="1267121"/>
                  <a:pt x="1711235" y="1284538"/>
                </a:cubicBezTo>
                <a:lnTo>
                  <a:pt x="1750423" y="1310664"/>
                </a:lnTo>
                <a:cubicBezTo>
                  <a:pt x="1810313" y="1400498"/>
                  <a:pt x="1772887" y="1379111"/>
                  <a:pt x="1841863" y="1402104"/>
                </a:cubicBezTo>
                <a:cubicBezTo>
                  <a:pt x="1902824" y="1493544"/>
                  <a:pt x="1867989" y="1463064"/>
                  <a:pt x="1933303" y="1506607"/>
                </a:cubicBezTo>
                <a:cubicBezTo>
                  <a:pt x="1937657" y="1519670"/>
                  <a:pt x="1936630" y="1536059"/>
                  <a:pt x="1946366" y="1545795"/>
                </a:cubicBezTo>
                <a:cubicBezTo>
                  <a:pt x="1968569" y="1567998"/>
                  <a:pt x="2024743" y="1598047"/>
                  <a:pt x="2024743" y="1598047"/>
                </a:cubicBezTo>
                <a:cubicBezTo>
                  <a:pt x="2033452" y="1611110"/>
                  <a:pt x="2038610" y="1627428"/>
                  <a:pt x="2050869" y="1637235"/>
                </a:cubicBezTo>
                <a:cubicBezTo>
                  <a:pt x="2061621" y="1645837"/>
                  <a:pt x="2077742" y="1644140"/>
                  <a:pt x="2090058" y="1650298"/>
                </a:cubicBezTo>
                <a:cubicBezTo>
                  <a:pt x="2104100" y="1657319"/>
                  <a:pt x="2115204" y="1669403"/>
                  <a:pt x="2129246" y="1676424"/>
                </a:cubicBezTo>
                <a:cubicBezTo>
                  <a:pt x="2141562" y="1682582"/>
                  <a:pt x="2156398" y="1682800"/>
                  <a:pt x="2168435" y="1689487"/>
                </a:cubicBezTo>
                <a:cubicBezTo>
                  <a:pt x="2168452" y="1689497"/>
                  <a:pt x="2266398" y="1754795"/>
                  <a:pt x="2286000" y="1767864"/>
                </a:cubicBezTo>
                <a:cubicBezTo>
                  <a:pt x="2297457" y="1775502"/>
                  <a:pt x="2312873" y="1774769"/>
                  <a:pt x="2325189" y="1780927"/>
                </a:cubicBezTo>
                <a:cubicBezTo>
                  <a:pt x="2426483" y="1831573"/>
                  <a:pt x="2305063" y="1787280"/>
                  <a:pt x="2403566" y="1820115"/>
                </a:cubicBezTo>
                <a:cubicBezTo>
                  <a:pt x="2462227" y="1878776"/>
                  <a:pt x="2425230" y="1853463"/>
                  <a:pt x="2521132" y="1885430"/>
                </a:cubicBezTo>
                <a:lnTo>
                  <a:pt x="2560320" y="1898492"/>
                </a:lnTo>
                <a:cubicBezTo>
                  <a:pt x="2573383" y="1907201"/>
                  <a:pt x="2586734" y="1915493"/>
                  <a:pt x="2599509" y="1924618"/>
                </a:cubicBezTo>
                <a:cubicBezTo>
                  <a:pt x="2617225" y="1937272"/>
                  <a:pt x="2632287" y="1954071"/>
                  <a:pt x="2651760" y="1963807"/>
                </a:cubicBezTo>
                <a:cubicBezTo>
                  <a:pt x="2676392" y="1976123"/>
                  <a:pt x="2730138" y="1989932"/>
                  <a:pt x="2730138" y="1989932"/>
                </a:cubicBezTo>
                <a:cubicBezTo>
                  <a:pt x="2743201" y="1998641"/>
                  <a:pt x="2754980" y="2009682"/>
                  <a:pt x="2769326" y="2016058"/>
                </a:cubicBezTo>
                <a:cubicBezTo>
                  <a:pt x="2794491" y="2027243"/>
                  <a:pt x="2821577" y="2033475"/>
                  <a:pt x="2847703" y="2042184"/>
                </a:cubicBezTo>
                <a:cubicBezTo>
                  <a:pt x="2860766" y="2046538"/>
                  <a:pt x="2873310" y="2052983"/>
                  <a:pt x="2886892" y="2055247"/>
                </a:cubicBezTo>
                <a:cubicBezTo>
                  <a:pt x="2913018" y="2059601"/>
                  <a:pt x="2939414" y="2062565"/>
                  <a:pt x="2965269" y="2068310"/>
                </a:cubicBezTo>
                <a:cubicBezTo>
                  <a:pt x="2978711" y="2071297"/>
                  <a:pt x="2991218" y="2077589"/>
                  <a:pt x="3004458" y="2081372"/>
                </a:cubicBezTo>
                <a:cubicBezTo>
                  <a:pt x="3142615" y="2120844"/>
                  <a:pt x="2948884" y="2058493"/>
                  <a:pt x="3135086" y="2120561"/>
                </a:cubicBezTo>
                <a:cubicBezTo>
                  <a:pt x="3149980" y="2125526"/>
                  <a:pt x="3159044" y="2142879"/>
                  <a:pt x="3174275" y="2146687"/>
                </a:cubicBezTo>
                <a:cubicBezTo>
                  <a:pt x="3212527" y="2156250"/>
                  <a:pt x="3252681" y="2155143"/>
                  <a:pt x="3291840" y="2159750"/>
                </a:cubicBezTo>
                <a:cubicBezTo>
                  <a:pt x="3412051" y="2173892"/>
                  <a:pt x="3359485" y="2172812"/>
                  <a:pt x="3422469" y="2172812"/>
                </a:cubicBezTo>
              </a:path>
            </a:pathLst>
          </a:cu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94370" y="2830749"/>
            <a:ext cx="3229583" cy="2198451"/>
          </a:xfrm>
          <a:custGeom>
            <a:avLst/>
            <a:gdLst>
              <a:gd name="connsiteX0" fmla="*/ 0 w 3229583"/>
              <a:gd name="connsiteY0" fmla="*/ 2101174 h 2198451"/>
              <a:gd name="connsiteX1" fmla="*/ 0 w 3229583"/>
              <a:gd name="connsiteY1" fmla="*/ 2101174 h 2198451"/>
              <a:gd name="connsiteX2" fmla="*/ 58366 w 3229583"/>
              <a:gd name="connsiteY2" fmla="*/ 2071991 h 2198451"/>
              <a:gd name="connsiteX3" fmla="*/ 68094 w 3229583"/>
              <a:gd name="connsiteY3" fmla="*/ 2057400 h 2198451"/>
              <a:gd name="connsiteX4" fmla="*/ 82685 w 3229583"/>
              <a:gd name="connsiteY4" fmla="*/ 2047672 h 2198451"/>
              <a:gd name="connsiteX5" fmla="*/ 111868 w 3229583"/>
              <a:gd name="connsiteY5" fmla="*/ 2018489 h 2198451"/>
              <a:gd name="connsiteX6" fmla="*/ 131324 w 3229583"/>
              <a:gd name="connsiteY6" fmla="*/ 1989306 h 2198451"/>
              <a:gd name="connsiteX7" fmla="*/ 145915 w 3229583"/>
              <a:gd name="connsiteY7" fmla="*/ 1974715 h 2198451"/>
              <a:gd name="connsiteX8" fmla="*/ 165370 w 3229583"/>
              <a:gd name="connsiteY8" fmla="*/ 1945532 h 2198451"/>
              <a:gd name="connsiteX9" fmla="*/ 189690 w 3229583"/>
              <a:gd name="connsiteY9" fmla="*/ 1916349 h 2198451"/>
              <a:gd name="connsiteX10" fmla="*/ 214009 w 3229583"/>
              <a:gd name="connsiteY10" fmla="*/ 1887166 h 2198451"/>
              <a:gd name="connsiteX11" fmla="*/ 218873 w 3229583"/>
              <a:gd name="connsiteY11" fmla="*/ 1872574 h 2198451"/>
              <a:gd name="connsiteX12" fmla="*/ 238328 w 3229583"/>
              <a:gd name="connsiteY12" fmla="*/ 1843391 h 2198451"/>
              <a:gd name="connsiteX13" fmla="*/ 252919 w 3229583"/>
              <a:gd name="connsiteY13" fmla="*/ 1814208 h 2198451"/>
              <a:gd name="connsiteX14" fmla="*/ 267511 w 3229583"/>
              <a:gd name="connsiteY14" fmla="*/ 1780162 h 2198451"/>
              <a:gd name="connsiteX15" fmla="*/ 272375 w 3229583"/>
              <a:gd name="connsiteY15" fmla="*/ 1765570 h 2198451"/>
              <a:gd name="connsiteX16" fmla="*/ 282102 w 3229583"/>
              <a:gd name="connsiteY16" fmla="*/ 1750979 h 2198451"/>
              <a:gd name="connsiteX17" fmla="*/ 291830 w 3229583"/>
              <a:gd name="connsiteY17" fmla="*/ 1716932 h 2198451"/>
              <a:gd name="connsiteX18" fmla="*/ 301558 w 3229583"/>
              <a:gd name="connsiteY18" fmla="*/ 1702340 h 2198451"/>
              <a:gd name="connsiteX19" fmla="*/ 311285 w 3229583"/>
              <a:gd name="connsiteY19" fmla="*/ 1663430 h 2198451"/>
              <a:gd name="connsiteX20" fmla="*/ 321013 w 3229583"/>
              <a:gd name="connsiteY20" fmla="*/ 1648838 h 2198451"/>
              <a:gd name="connsiteX21" fmla="*/ 325877 w 3229583"/>
              <a:gd name="connsiteY21" fmla="*/ 1624519 h 2198451"/>
              <a:gd name="connsiteX22" fmla="*/ 345332 w 3229583"/>
              <a:gd name="connsiteY22" fmla="*/ 1595336 h 2198451"/>
              <a:gd name="connsiteX23" fmla="*/ 364787 w 3229583"/>
              <a:gd name="connsiteY23" fmla="*/ 1566153 h 2198451"/>
              <a:gd name="connsiteX24" fmla="*/ 374515 w 3229583"/>
              <a:gd name="connsiteY24" fmla="*/ 1551562 h 2198451"/>
              <a:gd name="connsiteX25" fmla="*/ 384243 w 3229583"/>
              <a:gd name="connsiteY25" fmla="*/ 1532106 h 2198451"/>
              <a:gd name="connsiteX26" fmla="*/ 393970 w 3229583"/>
              <a:gd name="connsiteY26" fmla="*/ 1517515 h 2198451"/>
              <a:gd name="connsiteX27" fmla="*/ 403698 w 3229583"/>
              <a:gd name="connsiteY27" fmla="*/ 1488332 h 2198451"/>
              <a:gd name="connsiteX28" fmla="*/ 413426 w 3229583"/>
              <a:gd name="connsiteY28" fmla="*/ 1459149 h 2198451"/>
              <a:gd name="connsiteX29" fmla="*/ 418290 w 3229583"/>
              <a:gd name="connsiteY29" fmla="*/ 1444557 h 2198451"/>
              <a:gd name="connsiteX30" fmla="*/ 423153 w 3229583"/>
              <a:gd name="connsiteY30" fmla="*/ 1425102 h 2198451"/>
              <a:gd name="connsiteX31" fmla="*/ 432881 w 3229583"/>
              <a:gd name="connsiteY31" fmla="*/ 1410511 h 2198451"/>
              <a:gd name="connsiteX32" fmla="*/ 437745 w 3229583"/>
              <a:gd name="connsiteY32" fmla="*/ 1386191 h 2198451"/>
              <a:gd name="connsiteX33" fmla="*/ 447473 w 3229583"/>
              <a:gd name="connsiteY33" fmla="*/ 1371600 h 2198451"/>
              <a:gd name="connsiteX34" fmla="*/ 471792 w 3229583"/>
              <a:gd name="connsiteY34" fmla="*/ 1327825 h 2198451"/>
              <a:gd name="connsiteX35" fmla="*/ 476656 w 3229583"/>
              <a:gd name="connsiteY35" fmla="*/ 1303506 h 2198451"/>
              <a:gd name="connsiteX36" fmla="*/ 486383 w 3229583"/>
              <a:gd name="connsiteY36" fmla="*/ 1288915 h 2198451"/>
              <a:gd name="connsiteX37" fmla="*/ 500975 w 3229583"/>
              <a:gd name="connsiteY37" fmla="*/ 1245140 h 2198451"/>
              <a:gd name="connsiteX38" fmla="*/ 510702 w 3229583"/>
              <a:gd name="connsiteY38" fmla="*/ 1186774 h 2198451"/>
              <a:gd name="connsiteX39" fmla="*/ 515566 w 3229583"/>
              <a:gd name="connsiteY39" fmla="*/ 1172183 h 2198451"/>
              <a:gd name="connsiteX40" fmla="*/ 525294 w 3229583"/>
              <a:gd name="connsiteY40" fmla="*/ 1157591 h 2198451"/>
              <a:gd name="connsiteX41" fmla="*/ 539885 w 3229583"/>
              <a:gd name="connsiteY41" fmla="*/ 1118681 h 2198451"/>
              <a:gd name="connsiteX42" fmla="*/ 544749 w 3229583"/>
              <a:gd name="connsiteY42" fmla="*/ 1104089 h 2198451"/>
              <a:gd name="connsiteX43" fmla="*/ 573932 w 3229583"/>
              <a:gd name="connsiteY43" fmla="*/ 1070042 h 2198451"/>
              <a:gd name="connsiteX44" fmla="*/ 578796 w 3229583"/>
              <a:gd name="connsiteY44" fmla="*/ 1050587 h 2198451"/>
              <a:gd name="connsiteX45" fmla="*/ 588524 w 3229583"/>
              <a:gd name="connsiteY45" fmla="*/ 1035996 h 2198451"/>
              <a:gd name="connsiteX46" fmla="*/ 603115 w 3229583"/>
              <a:gd name="connsiteY46" fmla="*/ 987357 h 2198451"/>
              <a:gd name="connsiteX47" fmla="*/ 607979 w 3229583"/>
              <a:gd name="connsiteY47" fmla="*/ 967902 h 2198451"/>
              <a:gd name="connsiteX48" fmla="*/ 617707 w 3229583"/>
              <a:gd name="connsiteY48" fmla="*/ 948447 h 2198451"/>
              <a:gd name="connsiteX49" fmla="*/ 627434 w 3229583"/>
              <a:gd name="connsiteY49" fmla="*/ 880353 h 2198451"/>
              <a:gd name="connsiteX50" fmla="*/ 632298 w 3229583"/>
              <a:gd name="connsiteY50" fmla="*/ 865762 h 2198451"/>
              <a:gd name="connsiteX51" fmla="*/ 637162 w 3229583"/>
              <a:gd name="connsiteY51" fmla="*/ 841442 h 2198451"/>
              <a:gd name="connsiteX52" fmla="*/ 642026 w 3229583"/>
              <a:gd name="connsiteY52" fmla="*/ 821987 h 2198451"/>
              <a:gd name="connsiteX53" fmla="*/ 651753 w 3229583"/>
              <a:gd name="connsiteY53" fmla="*/ 778213 h 2198451"/>
              <a:gd name="connsiteX54" fmla="*/ 661481 w 3229583"/>
              <a:gd name="connsiteY54" fmla="*/ 749030 h 2198451"/>
              <a:gd name="connsiteX55" fmla="*/ 666345 w 3229583"/>
              <a:gd name="connsiteY55" fmla="*/ 710119 h 2198451"/>
              <a:gd name="connsiteX56" fmla="*/ 671209 w 3229583"/>
              <a:gd name="connsiteY56" fmla="*/ 690664 h 2198451"/>
              <a:gd name="connsiteX57" fmla="*/ 676073 w 3229583"/>
              <a:gd name="connsiteY57" fmla="*/ 656617 h 2198451"/>
              <a:gd name="connsiteX58" fmla="*/ 680936 w 3229583"/>
              <a:gd name="connsiteY58" fmla="*/ 642025 h 2198451"/>
              <a:gd name="connsiteX59" fmla="*/ 685800 w 3229583"/>
              <a:gd name="connsiteY59" fmla="*/ 622570 h 2198451"/>
              <a:gd name="connsiteX60" fmla="*/ 695528 w 3229583"/>
              <a:gd name="connsiteY60" fmla="*/ 588523 h 2198451"/>
              <a:gd name="connsiteX61" fmla="*/ 710119 w 3229583"/>
              <a:gd name="connsiteY61" fmla="*/ 535021 h 2198451"/>
              <a:gd name="connsiteX62" fmla="*/ 714983 w 3229583"/>
              <a:gd name="connsiteY62" fmla="*/ 520430 h 2198451"/>
              <a:gd name="connsiteX63" fmla="*/ 724711 w 3229583"/>
              <a:gd name="connsiteY63" fmla="*/ 466928 h 2198451"/>
              <a:gd name="connsiteX64" fmla="*/ 734439 w 3229583"/>
              <a:gd name="connsiteY64" fmla="*/ 423153 h 2198451"/>
              <a:gd name="connsiteX65" fmla="*/ 739302 w 3229583"/>
              <a:gd name="connsiteY65" fmla="*/ 389106 h 2198451"/>
              <a:gd name="connsiteX66" fmla="*/ 753894 w 3229583"/>
              <a:gd name="connsiteY66" fmla="*/ 345332 h 2198451"/>
              <a:gd name="connsiteX67" fmla="*/ 763621 w 3229583"/>
              <a:gd name="connsiteY67" fmla="*/ 311285 h 2198451"/>
              <a:gd name="connsiteX68" fmla="*/ 773349 w 3229583"/>
              <a:gd name="connsiteY68" fmla="*/ 291830 h 2198451"/>
              <a:gd name="connsiteX69" fmla="*/ 783077 w 3229583"/>
              <a:gd name="connsiteY69" fmla="*/ 262647 h 2198451"/>
              <a:gd name="connsiteX70" fmla="*/ 787941 w 3229583"/>
              <a:gd name="connsiteY70" fmla="*/ 248055 h 2198451"/>
              <a:gd name="connsiteX71" fmla="*/ 797668 w 3229583"/>
              <a:gd name="connsiteY71" fmla="*/ 233464 h 2198451"/>
              <a:gd name="connsiteX72" fmla="*/ 807396 w 3229583"/>
              <a:gd name="connsiteY72" fmla="*/ 204281 h 2198451"/>
              <a:gd name="connsiteX73" fmla="*/ 817124 w 3229583"/>
              <a:gd name="connsiteY73" fmla="*/ 175098 h 2198451"/>
              <a:gd name="connsiteX74" fmla="*/ 836579 w 3229583"/>
              <a:gd name="connsiteY74" fmla="*/ 145915 h 2198451"/>
              <a:gd name="connsiteX75" fmla="*/ 860898 w 3229583"/>
              <a:gd name="connsiteY75" fmla="*/ 72957 h 2198451"/>
              <a:gd name="connsiteX76" fmla="*/ 865762 w 3229583"/>
              <a:gd name="connsiteY76" fmla="*/ 58366 h 2198451"/>
              <a:gd name="connsiteX77" fmla="*/ 870626 w 3229583"/>
              <a:gd name="connsiteY77" fmla="*/ 43774 h 2198451"/>
              <a:gd name="connsiteX78" fmla="*/ 899809 w 3229583"/>
              <a:gd name="connsiteY78" fmla="*/ 24319 h 2198451"/>
              <a:gd name="connsiteX79" fmla="*/ 914400 w 3229583"/>
              <a:gd name="connsiteY79" fmla="*/ 9728 h 2198451"/>
              <a:gd name="connsiteX80" fmla="*/ 948447 w 3229583"/>
              <a:gd name="connsiteY80" fmla="*/ 0 h 2198451"/>
              <a:gd name="connsiteX81" fmla="*/ 992221 w 3229583"/>
              <a:gd name="connsiteY81" fmla="*/ 4864 h 2198451"/>
              <a:gd name="connsiteX82" fmla="*/ 1021404 w 3229583"/>
              <a:gd name="connsiteY82" fmla="*/ 14591 h 2198451"/>
              <a:gd name="connsiteX83" fmla="*/ 1035996 w 3229583"/>
              <a:gd name="connsiteY83" fmla="*/ 19455 h 2198451"/>
              <a:gd name="connsiteX84" fmla="*/ 1065179 w 3229583"/>
              <a:gd name="connsiteY84" fmla="*/ 43774 h 2198451"/>
              <a:gd name="connsiteX85" fmla="*/ 1089498 w 3229583"/>
              <a:gd name="connsiteY85" fmla="*/ 72957 h 2198451"/>
              <a:gd name="connsiteX86" fmla="*/ 1108953 w 3229583"/>
              <a:gd name="connsiteY86" fmla="*/ 92413 h 2198451"/>
              <a:gd name="connsiteX87" fmla="*/ 1113817 w 3229583"/>
              <a:gd name="connsiteY87" fmla="*/ 107004 h 2198451"/>
              <a:gd name="connsiteX88" fmla="*/ 1128409 w 3229583"/>
              <a:gd name="connsiteY88" fmla="*/ 116732 h 2198451"/>
              <a:gd name="connsiteX89" fmla="*/ 1152728 w 3229583"/>
              <a:gd name="connsiteY89" fmla="*/ 160506 h 2198451"/>
              <a:gd name="connsiteX90" fmla="*/ 1162456 w 3229583"/>
              <a:gd name="connsiteY90" fmla="*/ 175098 h 2198451"/>
              <a:gd name="connsiteX91" fmla="*/ 1181911 w 3229583"/>
              <a:gd name="connsiteY91" fmla="*/ 218872 h 2198451"/>
              <a:gd name="connsiteX92" fmla="*/ 1201366 w 3229583"/>
              <a:gd name="connsiteY92" fmla="*/ 262647 h 2198451"/>
              <a:gd name="connsiteX93" fmla="*/ 1230549 w 3229583"/>
              <a:gd name="connsiteY93" fmla="*/ 291830 h 2198451"/>
              <a:gd name="connsiteX94" fmla="*/ 1245141 w 3229583"/>
              <a:gd name="connsiteY94" fmla="*/ 306421 h 2198451"/>
              <a:gd name="connsiteX95" fmla="*/ 1264596 w 3229583"/>
              <a:gd name="connsiteY95" fmla="*/ 335604 h 2198451"/>
              <a:gd name="connsiteX96" fmla="*/ 1293779 w 3229583"/>
              <a:gd name="connsiteY96" fmla="*/ 364787 h 2198451"/>
              <a:gd name="connsiteX97" fmla="*/ 1318098 w 3229583"/>
              <a:gd name="connsiteY97" fmla="*/ 413425 h 2198451"/>
              <a:gd name="connsiteX98" fmla="*/ 1327826 w 3229583"/>
              <a:gd name="connsiteY98" fmla="*/ 432881 h 2198451"/>
              <a:gd name="connsiteX99" fmla="*/ 1342417 w 3229583"/>
              <a:gd name="connsiteY99" fmla="*/ 442608 h 2198451"/>
              <a:gd name="connsiteX100" fmla="*/ 1361873 w 3229583"/>
              <a:gd name="connsiteY100" fmla="*/ 471791 h 2198451"/>
              <a:gd name="connsiteX101" fmla="*/ 1366736 w 3229583"/>
              <a:gd name="connsiteY101" fmla="*/ 486383 h 2198451"/>
              <a:gd name="connsiteX102" fmla="*/ 1376464 w 3229583"/>
              <a:gd name="connsiteY102" fmla="*/ 500974 h 2198451"/>
              <a:gd name="connsiteX103" fmla="*/ 1391056 w 3229583"/>
              <a:gd name="connsiteY103" fmla="*/ 544749 h 2198451"/>
              <a:gd name="connsiteX104" fmla="*/ 1395919 w 3229583"/>
              <a:gd name="connsiteY104" fmla="*/ 559340 h 2198451"/>
              <a:gd name="connsiteX105" fmla="*/ 1405647 w 3229583"/>
              <a:gd name="connsiteY105" fmla="*/ 573932 h 2198451"/>
              <a:gd name="connsiteX106" fmla="*/ 1420239 w 3229583"/>
              <a:gd name="connsiteY106" fmla="*/ 603115 h 2198451"/>
              <a:gd name="connsiteX107" fmla="*/ 1425102 w 3229583"/>
              <a:gd name="connsiteY107" fmla="*/ 617706 h 2198451"/>
              <a:gd name="connsiteX108" fmla="*/ 1434830 w 3229583"/>
              <a:gd name="connsiteY108" fmla="*/ 632298 h 2198451"/>
              <a:gd name="connsiteX109" fmla="*/ 1454285 w 3229583"/>
              <a:gd name="connsiteY109" fmla="*/ 676072 h 2198451"/>
              <a:gd name="connsiteX110" fmla="*/ 1468877 w 3229583"/>
              <a:gd name="connsiteY110" fmla="*/ 710119 h 2198451"/>
              <a:gd name="connsiteX111" fmla="*/ 1478604 w 3229583"/>
              <a:gd name="connsiteY111" fmla="*/ 739302 h 2198451"/>
              <a:gd name="connsiteX112" fmla="*/ 1488332 w 3229583"/>
              <a:gd name="connsiteY112" fmla="*/ 753894 h 2198451"/>
              <a:gd name="connsiteX113" fmla="*/ 1498060 w 3229583"/>
              <a:gd name="connsiteY113" fmla="*/ 787940 h 2198451"/>
              <a:gd name="connsiteX114" fmla="*/ 1507787 w 3229583"/>
              <a:gd name="connsiteY114" fmla="*/ 802532 h 2198451"/>
              <a:gd name="connsiteX115" fmla="*/ 1517515 w 3229583"/>
              <a:gd name="connsiteY115" fmla="*/ 831715 h 2198451"/>
              <a:gd name="connsiteX116" fmla="*/ 1522379 w 3229583"/>
              <a:gd name="connsiteY116" fmla="*/ 846306 h 2198451"/>
              <a:gd name="connsiteX117" fmla="*/ 1527243 w 3229583"/>
              <a:gd name="connsiteY117" fmla="*/ 860898 h 2198451"/>
              <a:gd name="connsiteX118" fmla="*/ 1536970 w 3229583"/>
              <a:gd name="connsiteY118" fmla="*/ 875489 h 2198451"/>
              <a:gd name="connsiteX119" fmla="*/ 1546698 w 3229583"/>
              <a:gd name="connsiteY119" fmla="*/ 909536 h 2198451"/>
              <a:gd name="connsiteX120" fmla="*/ 1556426 w 3229583"/>
              <a:gd name="connsiteY120" fmla="*/ 938719 h 2198451"/>
              <a:gd name="connsiteX121" fmla="*/ 1561290 w 3229583"/>
              <a:gd name="connsiteY121" fmla="*/ 953311 h 2198451"/>
              <a:gd name="connsiteX122" fmla="*/ 1571017 w 3229583"/>
              <a:gd name="connsiteY122" fmla="*/ 967902 h 2198451"/>
              <a:gd name="connsiteX123" fmla="*/ 1580745 w 3229583"/>
              <a:gd name="connsiteY123" fmla="*/ 997085 h 2198451"/>
              <a:gd name="connsiteX124" fmla="*/ 1605064 w 3229583"/>
              <a:gd name="connsiteY124" fmla="*/ 1026268 h 2198451"/>
              <a:gd name="connsiteX125" fmla="*/ 1609928 w 3229583"/>
              <a:gd name="connsiteY125" fmla="*/ 1040860 h 2198451"/>
              <a:gd name="connsiteX126" fmla="*/ 1634247 w 3229583"/>
              <a:gd name="connsiteY126" fmla="*/ 1070042 h 2198451"/>
              <a:gd name="connsiteX127" fmla="*/ 1639111 w 3229583"/>
              <a:gd name="connsiteY127" fmla="*/ 1084634 h 2198451"/>
              <a:gd name="connsiteX128" fmla="*/ 1668294 w 3229583"/>
              <a:gd name="connsiteY128" fmla="*/ 1108953 h 2198451"/>
              <a:gd name="connsiteX129" fmla="*/ 1687749 w 3229583"/>
              <a:gd name="connsiteY129" fmla="*/ 1133272 h 2198451"/>
              <a:gd name="connsiteX130" fmla="*/ 1716932 w 3229583"/>
              <a:gd name="connsiteY130" fmla="*/ 1143000 h 2198451"/>
              <a:gd name="connsiteX131" fmla="*/ 1721796 w 3229583"/>
              <a:gd name="connsiteY131" fmla="*/ 1157591 h 2198451"/>
              <a:gd name="connsiteX132" fmla="*/ 1741251 w 3229583"/>
              <a:gd name="connsiteY132" fmla="*/ 1167319 h 2198451"/>
              <a:gd name="connsiteX133" fmla="*/ 1755843 w 3229583"/>
              <a:gd name="connsiteY133" fmla="*/ 1177047 h 2198451"/>
              <a:gd name="connsiteX134" fmla="*/ 1770434 w 3229583"/>
              <a:gd name="connsiteY134" fmla="*/ 1181911 h 2198451"/>
              <a:gd name="connsiteX135" fmla="*/ 1799617 w 3229583"/>
              <a:gd name="connsiteY135" fmla="*/ 1201366 h 2198451"/>
              <a:gd name="connsiteX136" fmla="*/ 1814209 w 3229583"/>
              <a:gd name="connsiteY136" fmla="*/ 1211094 h 2198451"/>
              <a:gd name="connsiteX137" fmla="*/ 1843392 w 3229583"/>
              <a:gd name="connsiteY137" fmla="*/ 1220821 h 2198451"/>
              <a:gd name="connsiteX138" fmla="*/ 1887166 w 3229583"/>
              <a:gd name="connsiteY138" fmla="*/ 1245140 h 2198451"/>
              <a:gd name="connsiteX139" fmla="*/ 1901758 w 3229583"/>
              <a:gd name="connsiteY139" fmla="*/ 1254868 h 2198451"/>
              <a:gd name="connsiteX140" fmla="*/ 1916349 w 3229583"/>
              <a:gd name="connsiteY140" fmla="*/ 1259732 h 2198451"/>
              <a:gd name="connsiteX141" fmla="*/ 1935804 w 3229583"/>
              <a:gd name="connsiteY141" fmla="*/ 1274323 h 2198451"/>
              <a:gd name="connsiteX142" fmla="*/ 1950396 w 3229583"/>
              <a:gd name="connsiteY142" fmla="*/ 1284051 h 2198451"/>
              <a:gd name="connsiteX143" fmla="*/ 1964987 w 3229583"/>
              <a:gd name="connsiteY143" fmla="*/ 1298642 h 2198451"/>
              <a:gd name="connsiteX144" fmla="*/ 1994170 w 3229583"/>
              <a:gd name="connsiteY144" fmla="*/ 1308370 h 2198451"/>
              <a:gd name="connsiteX145" fmla="*/ 2023353 w 3229583"/>
              <a:gd name="connsiteY145" fmla="*/ 1332689 h 2198451"/>
              <a:gd name="connsiteX146" fmla="*/ 2052536 w 3229583"/>
              <a:gd name="connsiteY146" fmla="*/ 1352145 h 2198451"/>
              <a:gd name="connsiteX147" fmla="*/ 2076856 w 3229583"/>
              <a:gd name="connsiteY147" fmla="*/ 1381328 h 2198451"/>
              <a:gd name="connsiteX148" fmla="*/ 2091447 w 3229583"/>
              <a:gd name="connsiteY148" fmla="*/ 1391055 h 2198451"/>
              <a:gd name="connsiteX149" fmla="*/ 2101175 w 3229583"/>
              <a:gd name="connsiteY149" fmla="*/ 1405647 h 2198451"/>
              <a:gd name="connsiteX150" fmla="*/ 2115766 w 3229583"/>
              <a:gd name="connsiteY150" fmla="*/ 1415374 h 2198451"/>
              <a:gd name="connsiteX151" fmla="*/ 2120630 w 3229583"/>
              <a:gd name="connsiteY151" fmla="*/ 1429966 h 2198451"/>
              <a:gd name="connsiteX152" fmla="*/ 2135221 w 3229583"/>
              <a:gd name="connsiteY152" fmla="*/ 1439694 h 2198451"/>
              <a:gd name="connsiteX153" fmla="*/ 2164404 w 3229583"/>
              <a:gd name="connsiteY153" fmla="*/ 1464013 h 2198451"/>
              <a:gd name="connsiteX154" fmla="*/ 2183860 w 3229583"/>
              <a:gd name="connsiteY154" fmla="*/ 1493196 h 2198451"/>
              <a:gd name="connsiteX155" fmla="*/ 2213043 w 3229583"/>
              <a:gd name="connsiteY155" fmla="*/ 1517515 h 2198451"/>
              <a:gd name="connsiteX156" fmla="*/ 2227634 w 3229583"/>
              <a:gd name="connsiteY156" fmla="*/ 1527242 h 2198451"/>
              <a:gd name="connsiteX157" fmla="*/ 2237362 w 3229583"/>
              <a:gd name="connsiteY157" fmla="*/ 1541834 h 2198451"/>
              <a:gd name="connsiteX158" fmla="*/ 2281136 w 3229583"/>
              <a:gd name="connsiteY158" fmla="*/ 1580745 h 2198451"/>
              <a:gd name="connsiteX159" fmla="*/ 2305456 w 3229583"/>
              <a:gd name="connsiteY159" fmla="*/ 1605064 h 2198451"/>
              <a:gd name="connsiteX160" fmla="*/ 2339502 w 3229583"/>
              <a:gd name="connsiteY160" fmla="*/ 1639111 h 2198451"/>
              <a:gd name="connsiteX161" fmla="*/ 2354094 w 3229583"/>
              <a:gd name="connsiteY161" fmla="*/ 1648838 h 2198451"/>
              <a:gd name="connsiteX162" fmla="*/ 2383277 w 3229583"/>
              <a:gd name="connsiteY162" fmla="*/ 1668294 h 2198451"/>
              <a:gd name="connsiteX163" fmla="*/ 2412460 w 3229583"/>
              <a:gd name="connsiteY163" fmla="*/ 1697477 h 2198451"/>
              <a:gd name="connsiteX164" fmla="*/ 2441643 w 3229583"/>
              <a:gd name="connsiteY164" fmla="*/ 1716932 h 2198451"/>
              <a:gd name="connsiteX165" fmla="*/ 2451370 w 3229583"/>
              <a:gd name="connsiteY165" fmla="*/ 1731523 h 2198451"/>
              <a:gd name="connsiteX166" fmla="*/ 2495145 w 3229583"/>
              <a:gd name="connsiteY166" fmla="*/ 1770434 h 2198451"/>
              <a:gd name="connsiteX167" fmla="*/ 2519464 w 3229583"/>
              <a:gd name="connsiteY167" fmla="*/ 1794753 h 2198451"/>
              <a:gd name="connsiteX168" fmla="*/ 2543783 w 3229583"/>
              <a:gd name="connsiteY168" fmla="*/ 1819072 h 2198451"/>
              <a:gd name="connsiteX169" fmla="*/ 2568102 w 3229583"/>
              <a:gd name="connsiteY169" fmla="*/ 1843391 h 2198451"/>
              <a:gd name="connsiteX170" fmla="*/ 2582694 w 3229583"/>
              <a:gd name="connsiteY170" fmla="*/ 1857983 h 2198451"/>
              <a:gd name="connsiteX171" fmla="*/ 2597285 w 3229583"/>
              <a:gd name="connsiteY171" fmla="*/ 1867711 h 2198451"/>
              <a:gd name="connsiteX172" fmla="*/ 2626468 w 3229583"/>
              <a:gd name="connsiteY172" fmla="*/ 1892030 h 2198451"/>
              <a:gd name="connsiteX173" fmla="*/ 2641060 w 3229583"/>
              <a:gd name="connsiteY173" fmla="*/ 1896894 h 2198451"/>
              <a:gd name="connsiteX174" fmla="*/ 2655651 w 3229583"/>
              <a:gd name="connsiteY174" fmla="*/ 1906621 h 2198451"/>
              <a:gd name="connsiteX175" fmla="*/ 2670243 w 3229583"/>
              <a:gd name="connsiteY175" fmla="*/ 1921213 h 2198451"/>
              <a:gd name="connsiteX176" fmla="*/ 2699426 w 3229583"/>
              <a:gd name="connsiteY176" fmla="*/ 1930940 h 2198451"/>
              <a:gd name="connsiteX177" fmla="*/ 2733473 w 3229583"/>
              <a:gd name="connsiteY177" fmla="*/ 1950396 h 2198451"/>
              <a:gd name="connsiteX178" fmla="*/ 2762656 w 3229583"/>
              <a:gd name="connsiteY178" fmla="*/ 1969851 h 2198451"/>
              <a:gd name="connsiteX179" fmla="*/ 2796702 w 3229583"/>
              <a:gd name="connsiteY179" fmla="*/ 1979579 h 2198451"/>
              <a:gd name="connsiteX180" fmla="*/ 2825885 w 3229583"/>
              <a:gd name="connsiteY180" fmla="*/ 1989306 h 2198451"/>
              <a:gd name="connsiteX181" fmla="*/ 2850204 w 3229583"/>
              <a:gd name="connsiteY181" fmla="*/ 1994170 h 2198451"/>
              <a:gd name="connsiteX182" fmla="*/ 2893979 w 3229583"/>
              <a:gd name="connsiteY182" fmla="*/ 2013625 h 2198451"/>
              <a:gd name="connsiteX183" fmla="*/ 2923162 w 3229583"/>
              <a:gd name="connsiteY183" fmla="*/ 2023353 h 2198451"/>
              <a:gd name="connsiteX184" fmla="*/ 2952345 w 3229583"/>
              <a:gd name="connsiteY184" fmla="*/ 2047672 h 2198451"/>
              <a:gd name="connsiteX185" fmla="*/ 2966936 w 3229583"/>
              <a:gd name="connsiteY185" fmla="*/ 2057400 h 2198451"/>
              <a:gd name="connsiteX186" fmla="*/ 2981528 w 3229583"/>
              <a:gd name="connsiteY186" fmla="*/ 2071991 h 2198451"/>
              <a:gd name="connsiteX187" fmla="*/ 2996119 w 3229583"/>
              <a:gd name="connsiteY187" fmla="*/ 2076855 h 2198451"/>
              <a:gd name="connsiteX188" fmla="*/ 3025302 w 3229583"/>
              <a:gd name="connsiteY188" fmla="*/ 2096311 h 2198451"/>
              <a:gd name="connsiteX189" fmla="*/ 3039894 w 3229583"/>
              <a:gd name="connsiteY189" fmla="*/ 2106038 h 2198451"/>
              <a:gd name="connsiteX190" fmla="*/ 3054485 w 3229583"/>
              <a:gd name="connsiteY190" fmla="*/ 2115766 h 2198451"/>
              <a:gd name="connsiteX191" fmla="*/ 3069077 w 3229583"/>
              <a:gd name="connsiteY191" fmla="*/ 2120630 h 2198451"/>
              <a:gd name="connsiteX192" fmla="*/ 3083668 w 3229583"/>
              <a:gd name="connsiteY192" fmla="*/ 2130357 h 2198451"/>
              <a:gd name="connsiteX193" fmla="*/ 3103124 w 3229583"/>
              <a:gd name="connsiteY193" fmla="*/ 2140085 h 2198451"/>
              <a:gd name="connsiteX194" fmla="*/ 3117715 w 3229583"/>
              <a:gd name="connsiteY194" fmla="*/ 2149813 h 2198451"/>
              <a:gd name="connsiteX195" fmla="*/ 3132307 w 3229583"/>
              <a:gd name="connsiteY195" fmla="*/ 2154677 h 2198451"/>
              <a:gd name="connsiteX196" fmla="*/ 3161490 w 3229583"/>
              <a:gd name="connsiteY196" fmla="*/ 2169268 h 2198451"/>
              <a:gd name="connsiteX197" fmla="*/ 3219856 w 3229583"/>
              <a:gd name="connsiteY197" fmla="*/ 2198451 h 2198451"/>
              <a:gd name="connsiteX198" fmla="*/ 3229583 w 3229583"/>
              <a:gd name="connsiteY198" fmla="*/ 2198451 h 219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229583" h="2198451">
                <a:moveTo>
                  <a:pt x="0" y="2101174"/>
                </a:moveTo>
                <a:lnTo>
                  <a:pt x="0" y="2101174"/>
                </a:lnTo>
                <a:cubicBezTo>
                  <a:pt x="3435" y="2099648"/>
                  <a:pt x="47213" y="2083144"/>
                  <a:pt x="58366" y="2071991"/>
                </a:cubicBezTo>
                <a:cubicBezTo>
                  <a:pt x="62499" y="2067858"/>
                  <a:pt x="63961" y="2061533"/>
                  <a:pt x="68094" y="2057400"/>
                </a:cubicBezTo>
                <a:cubicBezTo>
                  <a:pt x="72227" y="2053267"/>
                  <a:pt x="78316" y="2051556"/>
                  <a:pt x="82685" y="2047672"/>
                </a:cubicBezTo>
                <a:cubicBezTo>
                  <a:pt x="92967" y="2038532"/>
                  <a:pt x="102140" y="2028217"/>
                  <a:pt x="111868" y="2018489"/>
                </a:cubicBezTo>
                <a:cubicBezTo>
                  <a:pt x="120135" y="2010222"/>
                  <a:pt x="123057" y="1997573"/>
                  <a:pt x="131324" y="1989306"/>
                </a:cubicBezTo>
                <a:cubicBezTo>
                  <a:pt x="136188" y="1984442"/>
                  <a:pt x="141692" y="1980144"/>
                  <a:pt x="145915" y="1974715"/>
                </a:cubicBezTo>
                <a:cubicBezTo>
                  <a:pt x="153093" y="1965487"/>
                  <a:pt x="157103" y="1953799"/>
                  <a:pt x="165370" y="1945532"/>
                </a:cubicBezTo>
                <a:cubicBezTo>
                  <a:pt x="207992" y="1902910"/>
                  <a:pt x="155839" y="1956971"/>
                  <a:pt x="189690" y="1916349"/>
                </a:cubicBezTo>
                <a:cubicBezTo>
                  <a:pt x="220898" y="1878899"/>
                  <a:pt x="189856" y="1923392"/>
                  <a:pt x="214009" y="1887166"/>
                </a:cubicBezTo>
                <a:cubicBezTo>
                  <a:pt x="215630" y="1882302"/>
                  <a:pt x="216383" y="1877056"/>
                  <a:pt x="218873" y="1872574"/>
                </a:cubicBezTo>
                <a:cubicBezTo>
                  <a:pt x="224551" y="1862354"/>
                  <a:pt x="234631" y="1854482"/>
                  <a:pt x="238328" y="1843391"/>
                </a:cubicBezTo>
                <a:cubicBezTo>
                  <a:pt x="245041" y="1823254"/>
                  <a:pt x="240348" y="1833066"/>
                  <a:pt x="252919" y="1814208"/>
                </a:cubicBezTo>
                <a:cubicBezTo>
                  <a:pt x="263043" y="1773716"/>
                  <a:pt x="250715" y="1813752"/>
                  <a:pt x="267511" y="1780162"/>
                </a:cubicBezTo>
                <a:cubicBezTo>
                  <a:pt x="269804" y="1775576"/>
                  <a:pt x="270082" y="1770156"/>
                  <a:pt x="272375" y="1765570"/>
                </a:cubicBezTo>
                <a:cubicBezTo>
                  <a:pt x="274989" y="1760342"/>
                  <a:pt x="279488" y="1756207"/>
                  <a:pt x="282102" y="1750979"/>
                </a:cubicBezTo>
                <a:cubicBezTo>
                  <a:pt x="291569" y="1732044"/>
                  <a:pt x="282477" y="1738756"/>
                  <a:pt x="291830" y="1716932"/>
                </a:cubicBezTo>
                <a:cubicBezTo>
                  <a:pt x="294133" y="1711559"/>
                  <a:pt x="298315" y="1707204"/>
                  <a:pt x="301558" y="1702340"/>
                </a:cubicBezTo>
                <a:cubicBezTo>
                  <a:pt x="303408" y="1693086"/>
                  <a:pt x="306298" y="1673403"/>
                  <a:pt x="311285" y="1663430"/>
                </a:cubicBezTo>
                <a:cubicBezTo>
                  <a:pt x="313899" y="1658201"/>
                  <a:pt x="317770" y="1653702"/>
                  <a:pt x="321013" y="1648838"/>
                </a:cubicBezTo>
                <a:cubicBezTo>
                  <a:pt x="322634" y="1640732"/>
                  <a:pt x="322456" y="1632045"/>
                  <a:pt x="325877" y="1624519"/>
                </a:cubicBezTo>
                <a:cubicBezTo>
                  <a:pt x="330715" y="1613876"/>
                  <a:pt x="338847" y="1605064"/>
                  <a:pt x="345332" y="1595336"/>
                </a:cubicBezTo>
                <a:lnTo>
                  <a:pt x="364787" y="1566153"/>
                </a:lnTo>
                <a:cubicBezTo>
                  <a:pt x="368029" y="1561289"/>
                  <a:pt x="371901" y="1556790"/>
                  <a:pt x="374515" y="1551562"/>
                </a:cubicBezTo>
                <a:cubicBezTo>
                  <a:pt x="377758" y="1545077"/>
                  <a:pt x="380646" y="1538402"/>
                  <a:pt x="384243" y="1532106"/>
                </a:cubicBezTo>
                <a:cubicBezTo>
                  <a:pt x="387143" y="1527031"/>
                  <a:pt x="391596" y="1522857"/>
                  <a:pt x="393970" y="1517515"/>
                </a:cubicBezTo>
                <a:cubicBezTo>
                  <a:pt x="398134" y="1508145"/>
                  <a:pt x="400455" y="1498060"/>
                  <a:pt x="403698" y="1488332"/>
                </a:cubicBezTo>
                <a:lnTo>
                  <a:pt x="413426" y="1459149"/>
                </a:lnTo>
                <a:cubicBezTo>
                  <a:pt x="415047" y="1454285"/>
                  <a:pt x="417047" y="1449531"/>
                  <a:pt x="418290" y="1444557"/>
                </a:cubicBezTo>
                <a:cubicBezTo>
                  <a:pt x="419911" y="1438072"/>
                  <a:pt x="420520" y="1431246"/>
                  <a:pt x="423153" y="1425102"/>
                </a:cubicBezTo>
                <a:cubicBezTo>
                  <a:pt x="425456" y="1419729"/>
                  <a:pt x="429638" y="1415375"/>
                  <a:pt x="432881" y="1410511"/>
                </a:cubicBezTo>
                <a:cubicBezTo>
                  <a:pt x="434502" y="1402404"/>
                  <a:pt x="434842" y="1393932"/>
                  <a:pt x="437745" y="1386191"/>
                </a:cubicBezTo>
                <a:cubicBezTo>
                  <a:pt x="439798" y="1380718"/>
                  <a:pt x="444859" y="1376828"/>
                  <a:pt x="447473" y="1371600"/>
                </a:cubicBezTo>
                <a:cubicBezTo>
                  <a:pt x="469767" y="1327013"/>
                  <a:pt x="443088" y="1366096"/>
                  <a:pt x="471792" y="1327825"/>
                </a:cubicBezTo>
                <a:cubicBezTo>
                  <a:pt x="473413" y="1319719"/>
                  <a:pt x="473753" y="1311247"/>
                  <a:pt x="476656" y="1303506"/>
                </a:cubicBezTo>
                <a:cubicBezTo>
                  <a:pt x="478708" y="1298033"/>
                  <a:pt x="484535" y="1294460"/>
                  <a:pt x="486383" y="1288915"/>
                </a:cubicBezTo>
                <a:cubicBezTo>
                  <a:pt x="503857" y="1236493"/>
                  <a:pt x="478872" y="1278295"/>
                  <a:pt x="500975" y="1245140"/>
                </a:cubicBezTo>
                <a:cubicBezTo>
                  <a:pt x="504921" y="1213575"/>
                  <a:pt x="503563" y="1211762"/>
                  <a:pt x="510702" y="1186774"/>
                </a:cubicBezTo>
                <a:cubicBezTo>
                  <a:pt x="512110" y="1181844"/>
                  <a:pt x="513273" y="1176769"/>
                  <a:pt x="515566" y="1172183"/>
                </a:cubicBezTo>
                <a:cubicBezTo>
                  <a:pt x="518180" y="1166954"/>
                  <a:pt x="522051" y="1162455"/>
                  <a:pt x="525294" y="1157591"/>
                </a:cubicBezTo>
                <a:cubicBezTo>
                  <a:pt x="534262" y="1121722"/>
                  <a:pt x="524625" y="1154289"/>
                  <a:pt x="539885" y="1118681"/>
                </a:cubicBezTo>
                <a:cubicBezTo>
                  <a:pt x="541905" y="1113968"/>
                  <a:pt x="542205" y="1108541"/>
                  <a:pt x="544749" y="1104089"/>
                </a:cubicBezTo>
                <a:cubicBezTo>
                  <a:pt x="553067" y="1089534"/>
                  <a:pt x="562435" y="1081540"/>
                  <a:pt x="573932" y="1070042"/>
                </a:cubicBezTo>
                <a:cubicBezTo>
                  <a:pt x="575553" y="1063557"/>
                  <a:pt x="576163" y="1056731"/>
                  <a:pt x="578796" y="1050587"/>
                </a:cubicBezTo>
                <a:cubicBezTo>
                  <a:pt x="581099" y="1045214"/>
                  <a:pt x="586844" y="1041595"/>
                  <a:pt x="588524" y="1035996"/>
                </a:cubicBezTo>
                <a:cubicBezTo>
                  <a:pt x="605596" y="979089"/>
                  <a:pt x="581224" y="1020194"/>
                  <a:pt x="603115" y="987357"/>
                </a:cubicBezTo>
                <a:cubicBezTo>
                  <a:pt x="604736" y="980872"/>
                  <a:pt x="605632" y="974161"/>
                  <a:pt x="607979" y="967902"/>
                </a:cubicBezTo>
                <a:cubicBezTo>
                  <a:pt x="610525" y="961113"/>
                  <a:pt x="616134" y="955525"/>
                  <a:pt x="617707" y="948447"/>
                </a:cubicBezTo>
                <a:cubicBezTo>
                  <a:pt x="622681" y="926065"/>
                  <a:pt x="624192" y="903051"/>
                  <a:pt x="627434" y="880353"/>
                </a:cubicBezTo>
                <a:cubicBezTo>
                  <a:pt x="628159" y="875278"/>
                  <a:pt x="631055" y="870736"/>
                  <a:pt x="632298" y="865762"/>
                </a:cubicBezTo>
                <a:cubicBezTo>
                  <a:pt x="634303" y="857742"/>
                  <a:pt x="635369" y="849512"/>
                  <a:pt x="637162" y="841442"/>
                </a:cubicBezTo>
                <a:cubicBezTo>
                  <a:pt x="638612" y="834917"/>
                  <a:pt x="640576" y="828512"/>
                  <a:pt x="642026" y="821987"/>
                </a:cubicBezTo>
                <a:cubicBezTo>
                  <a:pt x="645990" y="804151"/>
                  <a:pt x="646673" y="795146"/>
                  <a:pt x="651753" y="778213"/>
                </a:cubicBezTo>
                <a:cubicBezTo>
                  <a:pt x="654699" y="768392"/>
                  <a:pt x="661481" y="749030"/>
                  <a:pt x="661481" y="749030"/>
                </a:cubicBezTo>
                <a:cubicBezTo>
                  <a:pt x="663102" y="736060"/>
                  <a:pt x="664196" y="723012"/>
                  <a:pt x="666345" y="710119"/>
                </a:cubicBezTo>
                <a:cubicBezTo>
                  <a:pt x="667444" y="703525"/>
                  <a:pt x="670013" y="697241"/>
                  <a:pt x="671209" y="690664"/>
                </a:cubicBezTo>
                <a:cubicBezTo>
                  <a:pt x="673260" y="679385"/>
                  <a:pt x="673825" y="667859"/>
                  <a:pt x="676073" y="656617"/>
                </a:cubicBezTo>
                <a:cubicBezTo>
                  <a:pt x="677078" y="651590"/>
                  <a:pt x="679528" y="646955"/>
                  <a:pt x="680936" y="642025"/>
                </a:cubicBezTo>
                <a:cubicBezTo>
                  <a:pt x="682772" y="635598"/>
                  <a:pt x="683963" y="628997"/>
                  <a:pt x="685800" y="622570"/>
                </a:cubicBezTo>
                <a:cubicBezTo>
                  <a:pt x="693926" y="594132"/>
                  <a:pt x="687924" y="622739"/>
                  <a:pt x="695528" y="588523"/>
                </a:cubicBezTo>
                <a:cubicBezTo>
                  <a:pt x="704694" y="547279"/>
                  <a:pt x="694937" y="580568"/>
                  <a:pt x="710119" y="535021"/>
                </a:cubicBezTo>
                <a:lnTo>
                  <a:pt x="714983" y="520430"/>
                </a:lnTo>
                <a:cubicBezTo>
                  <a:pt x="727348" y="433880"/>
                  <a:pt x="713244" y="524260"/>
                  <a:pt x="724711" y="466928"/>
                </a:cubicBezTo>
                <a:cubicBezTo>
                  <a:pt x="733272" y="424126"/>
                  <a:pt x="724973" y="451552"/>
                  <a:pt x="734439" y="423153"/>
                </a:cubicBezTo>
                <a:cubicBezTo>
                  <a:pt x="736060" y="411804"/>
                  <a:pt x="736724" y="400277"/>
                  <a:pt x="739302" y="389106"/>
                </a:cubicBezTo>
                <a:cubicBezTo>
                  <a:pt x="753884" y="325916"/>
                  <a:pt x="744171" y="384222"/>
                  <a:pt x="753894" y="345332"/>
                </a:cubicBezTo>
                <a:cubicBezTo>
                  <a:pt x="756360" y="335470"/>
                  <a:pt x="759438" y="321046"/>
                  <a:pt x="763621" y="311285"/>
                </a:cubicBezTo>
                <a:cubicBezTo>
                  <a:pt x="766477" y="304621"/>
                  <a:pt x="770656" y="298562"/>
                  <a:pt x="773349" y="291830"/>
                </a:cubicBezTo>
                <a:cubicBezTo>
                  <a:pt x="777157" y="282310"/>
                  <a:pt x="779834" y="272375"/>
                  <a:pt x="783077" y="262647"/>
                </a:cubicBezTo>
                <a:cubicBezTo>
                  <a:pt x="784698" y="257783"/>
                  <a:pt x="785097" y="252321"/>
                  <a:pt x="787941" y="248055"/>
                </a:cubicBezTo>
                <a:cubicBezTo>
                  <a:pt x="791183" y="243191"/>
                  <a:pt x="795294" y="238806"/>
                  <a:pt x="797668" y="233464"/>
                </a:cubicBezTo>
                <a:cubicBezTo>
                  <a:pt x="801832" y="224094"/>
                  <a:pt x="804153" y="214009"/>
                  <a:pt x="807396" y="204281"/>
                </a:cubicBezTo>
                <a:lnTo>
                  <a:pt x="817124" y="175098"/>
                </a:lnTo>
                <a:cubicBezTo>
                  <a:pt x="820821" y="164007"/>
                  <a:pt x="836579" y="145915"/>
                  <a:pt x="836579" y="145915"/>
                </a:cubicBezTo>
                <a:lnTo>
                  <a:pt x="860898" y="72957"/>
                </a:lnTo>
                <a:lnTo>
                  <a:pt x="865762" y="58366"/>
                </a:lnTo>
                <a:cubicBezTo>
                  <a:pt x="867383" y="53502"/>
                  <a:pt x="866360" y="46618"/>
                  <a:pt x="870626" y="43774"/>
                </a:cubicBezTo>
                <a:lnTo>
                  <a:pt x="899809" y="24319"/>
                </a:lnTo>
                <a:cubicBezTo>
                  <a:pt x="905532" y="20504"/>
                  <a:pt x="908677" y="13543"/>
                  <a:pt x="914400" y="9728"/>
                </a:cubicBezTo>
                <a:cubicBezTo>
                  <a:pt x="918586" y="6937"/>
                  <a:pt x="945853" y="649"/>
                  <a:pt x="948447" y="0"/>
                </a:cubicBezTo>
                <a:cubicBezTo>
                  <a:pt x="963038" y="1621"/>
                  <a:pt x="977825" y="1985"/>
                  <a:pt x="992221" y="4864"/>
                </a:cubicBezTo>
                <a:cubicBezTo>
                  <a:pt x="1002276" y="6875"/>
                  <a:pt x="1011676" y="11349"/>
                  <a:pt x="1021404" y="14591"/>
                </a:cubicBezTo>
                <a:lnTo>
                  <a:pt x="1035996" y="19455"/>
                </a:lnTo>
                <a:cubicBezTo>
                  <a:pt x="1050341" y="29019"/>
                  <a:pt x="1053478" y="29733"/>
                  <a:pt x="1065179" y="43774"/>
                </a:cubicBezTo>
                <a:cubicBezTo>
                  <a:pt x="1099044" y="84411"/>
                  <a:pt x="1046862" y="30321"/>
                  <a:pt x="1089498" y="72957"/>
                </a:cubicBezTo>
                <a:cubicBezTo>
                  <a:pt x="1102468" y="111868"/>
                  <a:pt x="1083013" y="66473"/>
                  <a:pt x="1108953" y="92413"/>
                </a:cubicBezTo>
                <a:cubicBezTo>
                  <a:pt x="1112578" y="96038"/>
                  <a:pt x="1110614" y="103001"/>
                  <a:pt x="1113817" y="107004"/>
                </a:cubicBezTo>
                <a:cubicBezTo>
                  <a:pt x="1117469" y="111569"/>
                  <a:pt x="1123545" y="113489"/>
                  <a:pt x="1128409" y="116732"/>
                </a:cubicBezTo>
                <a:cubicBezTo>
                  <a:pt x="1136970" y="142414"/>
                  <a:pt x="1130429" y="127058"/>
                  <a:pt x="1152728" y="160506"/>
                </a:cubicBezTo>
                <a:lnTo>
                  <a:pt x="1162456" y="175098"/>
                </a:lnTo>
                <a:cubicBezTo>
                  <a:pt x="1174031" y="209827"/>
                  <a:pt x="1166495" y="195750"/>
                  <a:pt x="1181911" y="218872"/>
                </a:cubicBezTo>
                <a:cubicBezTo>
                  <a:pt x="1188078" y="237371"/>
                  <a:pt x="1189036" y="248775"/>
                  <a:pt x="1201366" y="262647"/>
                </a:cubicBezTo>
                <a:cubicBezTo>
                  <a:pt x="1210506" y="272929"/>
                  <a:pt x="1220821" y="282102"/>
                  <a:pt x="1230549" y="291830"/>
                </a:cubicBezTo>
                <a:cubicBezTo>
                  <a:pt x="1235413" y="296694"/>
                  <a:pt x="1241326" y="300698"/>
                  <a:pt x="1245141" y="306421"/>
                </a:cubicBezTo>
                <a:lnTo>
                  <a:pt x="1264596" y="335604"/>
                </a:lnTo>
                <a:cubicBezTo>
                  <a:pt x="1272227" y="347051"/>
                  <a:pt x="1293779" y="364787"/>
                  <a:pt x="1293779" y="364787"/>
                </a:cubicBezTo>
                <a:cubicBezTo>
                  <a:pt x="1304790" y="408828"/>
                  <a:pt x="1289144" y="355517"/>
                  <a:pt x="1318098" y="413425"/>
                </a:cubicBezTo>
                <a:cubicBezTo>
                  <a:pt x="1321341" y="419910"/>
                  <a:pt x="1323184" y="427311"/>
                  <a:pt x="1327826" y="432881"/>
                </a:cubicBezTo>
                <a:cubicBezTo>
                  <a:pt x="1331568" y="437372"/>
                  <a:pt x="1337553" y="439366"/>
                  <a:pt x="1342417" y="442608"/>
                </a:cubicBezTo>
                <a:cubicBezTo>
                  <a:pt x="1353983" y="477307"/>
                  <a:pt x="1337582" y="435353"/>
                  <a:pt x="1361873" y="471791"/>
                </a:cubicBezTo>
                <a:cubicBezTo>
                  <a:pt x="1364717" y="476057"/>
                  <a:pt x="1364443" y="481797"/>
                  <a:pt x="1366736" y="486383"/>
                </a:cubicBezTo>
                <a:cubicBezTo>
                  <a:pt x="1369350" y="491611"/>
                  <a:pt x="1373221" y="496110"/>
                  <a:pt x="1376464" y="500974"/>
                </a:cubicBezTo>
                <a:lnTo>
                  <a:pt x="1391056" y="544749"/>
                </a:lnTo>
                <a:cubicBezTo>
                  <a:pt x="1392677" y="549613"/>
                  <a:pt x="1393075" y="555074"/>
                  <a:pt x="1395919" y="559340"/>
                </a:cubicBezTo>
                <a:cubicBezTo>
                  <a:pt x="1399162" y="564204"/>
                  <a:pt x="1403033" y="568703"/>
                  <a:pt x="1405647" y="573932"/>
                </a:cubicBezTo>
                <a:cubicBezTo>
                  <a:pt x="1425785" y="614207"/>
                  <a:pt x="1392359" y="561295"/>
                  <a:pt x="1420239" y="603115"/>
                </a:cubicBezTo>
                <a:cubicBezTo>
                  <a:pt x="1421860" y="607979"/>
                  <a:pt x="1422809" y="613121"/>
                  <a:pt x="1425102" y="617706"/>
                </a:cubicBezTo>
                <a:cubicBezTo>
                  <a:pt x="1427716" y="622935"/>
                  <a:pt x="1432456" y="626956"/>
                  <a:pt x="1434830" y="632298"/>
                </a:cubicBezTo>
                <a:cubicBezTo>
                  <a:pt x="1457984" y="684393"/>
                  <a:pt x="1432271" y="643049"/>
                  <a:pt x="1454285" y="676072"/>
                </a:cubicBezTo>
                <a:cubicBezTo>
                  <a:pt x="1467153" y="727545"/>
                  <a:pt x="1449681" y="666929"/>
                  <a:pt x="1468877" y="710119"/>
                </a:cubicBezTo>
                <a:cubicBezTo>
                  <a:pt x="1473041" y="719489"/>
                  <a:pt x="1472916" y="730770"/>
                  <a:pt x="1478604" y="739302"/>
                </a:cubicBezTo>
                <a:cubicBezTo>
                  <a:pt x="1481847" y="744166"/>
                  <a:pt x="1485718" y="748665"/>
                  <a:pt x="1488332" y="753894"/>
                </a:cubicBezTo>
                <a:cubicBezTo>
                  <a:pt x="1497794" y="772818"/>
                  <a:pt x="1488713" y="766130"/>
                  <a:pt x="1498060" y="787940"/>
                </a:cubicBezTo>
                <a:cubicBezTo>
                  <a:pt x="1500363" y="793313"/>
                  <a:pt x="1505413" y="797190"/>
                  <a:pt x="1507787" y="802532"/>
                </a:cubicBezTo>
                <a:cubicBezTo>
                  <a:pt x="1511951" y="811902"/>
                  <a:pt x="1514272" y="821987"/>
                  <a:pt x="1517515" y="831715"/>
                </a:cubicBezTo>
                <a:lnTo>
                  <a:pt x="1522379" y="846306"/>
                </a:lnTo>
                <a:cubicBezTo>
                  <a:pt x="1524000" y="851170"/>
                  <a:pt x="1524399" y="856632"/>
                  <a:pt x="1527243" y="860898"/>
                </a:cubicBezTo>
                <a:cubicBezTo>
                  <a:pt x="1530485" y="865762"/>
                  <a:pt x="1534356" y="870261"/>
                  <a:pt x="1536970" y="875489"/>
                </a:cubicBezTo>
                <a:cubicBezTo>
                  <a:pt x="1541056" y="883662"/>
                  <a:pt x="1544360" y="901744"/>
                  <a:pt x="1546698" y="909536"/>
                </a:cubicBezTo>
                <a:cubicBezTo>
                  <a:pt x="1549645" y="919357"/>
                  <a:pt x="1553183" y="928991"/>
                  <a:pt x="1556426" y="938719"/>
                </a:cubicBezTo>
                <a:cubicBezTo>
                  <a:pt x="1558047" y="943583"/>
                  <a:pt x="1558446" y="949045"/>
                  <a:pt x="1561290" y="953311"/>
                </a:cubicBezTo>
                <a:cubicBezTo>
                  <a:pt x="1564532" y="958175"/>
                  <a:pt x="1568643" y="962560"/>
                  <a:pt x="1571017" y="967902"/>
                </a:cubicBezTo>
                <a:cubicBezTo>
                  <a:pt x="1575181" y="977272"/>
                  <a:pt x="1573495" y="989834"/>
                  <a:pt x="1580745" y="997085"/>
                </a:cubicBezTo>
                <a:cubicBezTo>
                  <a:pt x="1599469" y="1015811"/>
                  <a:pt x="1591520" y="1005954"/>
                  <a:pt x="1605064" y="1026268"/>
                </a:cubicBezTo>
                <a:cubicBezTo>
                  <a:pt x="1606685" y="1031132"/>
                  <a:pt x="1607635" y="1036274"/>
                  <a:pt x="1609928" y="1040860"/>
                </a:cubicBezTo>
                <a:cubicBezTo>
                  <a:pt x="1616699" y="1054401"/>
                  <a:pt x="1623492" y="1059287"/>
                  <a:pt x="1634247" y="1070042"/>
                </a:cubicBezTo>
                <a:cubicBezTo>
                  <a:pt x="1635868" y="1074906"/>
                  <a:pt x="1636267" y="1080368"/>
                  <a:pt x="1639111" y="1084634"/>
                </a:cubicBezTo>
                <a:cubicBezTo>
                  <a:pt x="1646601" y="1095869"/>
                  <a:pt x="1657528" y="1101775"/>
                  <a:pt x="1668294" y="1108953"/>
                </a:cubicBezTo>
                <a:cubicBezTo>
                  <a:pt x="1673568" y="1124776"/>
                  <a:pt x="1670532" y="1125620"/>
                  <a:pt x="1687749" y="1133272"/>
                </a:cubicBezTo>
                <a:cubicBezTo>
                  <a:pt x="1697119" y="1137436"/>
                  <a:pt x="1716932" y="1143000"/>
                  <a:pt x="1716932" y="1143000"/>
                </a:cubicBezTo>
                <a:cubicBezTo>
                  <a:pt x="1718553" y="1147864"/>
                  <a:pt x="1718171" y="1153966"/>
                  <a:pt x="1721796" y="1157591"/>
                </a:cubicBezTo>
                <a:cubicBezTo>
                  <a:pt x="1726923" y="1162718"/>
                  <a:pt x="1734956" y="1163722"/>
                  <a:pt x="1741251" y="1167319"/>
                </a:cubicBezTo>
                <a:cubicBezTo>
                  <a:pt x="1746327" y="1170219"/>
                  <a:pt x="1750614" y="1174433"/>
                  <a:pt x="1755843" y="1177047"/>
                </a:cubicBezTo>
                <a:cubicBezTo>
                  <a:pt x="1760429" y="1179340"/>
                  <a:pt x="1765952" y="1179421"/>
                  <a:pt x="1770434" y="1181911"/>
                </a:cubicBezTo>
                <a:cubicBezTo>
                  <a:pt x="1780654" y="1187589"/>
                  <a:pt x="1789889" y="1194881"/>
                  <a:pt x="1799617" y="1201366"/>
                </a:cubicBezTo>
                <a:cubicBezTo>
                  <a:pt x="1804481" y="1204609"/>
                  <a:pt x="1808663" y="1209246"/>
                  <a:pt x="1814209" y="1211094"/>
                </a:cubicBezTo>
                <a:lnTo>
                  <a:pt x="1843392" y="1220821"/>
                </a:lnTo>
                <a:cubicBezTo>
                  <a:pt x="1876841" y="1243121"/>
                  <a:pt x="1861483" y="1236580"/>
                  <a:pt x="1887166" y="1245140"/>
                </a:cubicBezTo>
                <a:cubicBezTo>
                  <a:pt x="1892030" y="1248383"/>
                  <a:pt x="1896529" y="1252254"/>
                  <a:pt x="1901758" y="1254868"/>
                </a:cubicBezTo>
                <a:cubicBezTo>
                  <a:pt x="1906344" y="1257161"/>
                  <a:pt x="1911898" y="1257188"/>
                  <a:pt x="1916349" y="1259732"/>
                </a:cubicBezTo>
                <a:cubicBezTo>
                  <a:pt x="1923387" y="1263754"/>
                  <a:pt x="1929208" y="1269611"/>
                  <a:pt x="1935804" y="1274323"/>
                </a:cubicBezTo>
                <a:cubicBezTo>
                  <a:pt x="1940561" y="1277721"/>
                  <a:pt x="1945905" y="1280309"/>
                  <a:pt x="1950396" y="1284051"/>
                </a:cubicBezTo>
                <a:cubicBezTo>
                  <a:pt x="1955680" y="1288454"/>
                  <a:pt x="1958974" y="1295302"/>
                  <a:pt x="1964987" y="1298642"/>
                </a:cubicBezTo>
                <a:cubicBezTo>
                  <a:pt x="1973951" y="1303622"/>
                  <a:pt x="1984442" y="1305127"/>
                  <a:pt x="1994170" y="1308370"/>
                </a:cubicBezTo>
                <a:cubicBezTo>
                  <a:pt x="2007206" y="1312715"/>
                  <a:pt x="2013193" y="1324787"/>
                  <a:pt x="2023353" y="1332689"/>
                </a:cubicBezTo>
                <a:cubicBezTo>
                  <a:pt x="2032582" y="1339867"/>
                  <a:pt x="2052536" y="1352145"/>
                  <a:pt x="2052536" y="1352145"/>
                </a:cubicBezTo>
                <a:cubicBezTo>
                  <a:pt x="2062101" y="1366491"/>
                  <a:pt x="2062813" y="1369625"/>
                  <a:pt x="2076856" y="1381328"/>
                </a:cubicBezTo>
                <a:cubicBezTo>
                  <a:pt x="2081347" y="1385070"/>
                  <a:pt x="2086583" y="1387813"/>
                  <a:pt x="2091447" y="1391055"/>
                </a:cubicBezTo>
                <a:cubicBezTo>
                  <a:pt x="2094690" y="1395919"/>
                  <a:pt x="2097041" y="1401513"/>
                  <a:pt x="2101175" y="1405647"/>
                </a:cubicBezTo>
                <a:cubicBezTo>
                  <a:pt x="2105308" y="1409780"/>
                  <a:pt x="2112114" y="1410810"/>
                  <a:pt x="2115766" y="1415374"/>
                </a:cubicBezTo>
                <a:cubicBezTo>
                  <a:pt x="2118969" y="1419378"/>
                  <a:pt x="2117427" y="1425962"/>
                  <a:pt x="2120630" y="1429966"/>
                </a:cubicBezTo>
                <a:cubicBezTo>
                  <a:pt x="2124282" y="1434531"/>
                  <a:pt x="2130730" y="1435952"/>
                  <a:pt x="2135221" y="1439694"/>
                </a:cubicBezTo>
                <a:cubicBezTo>
                  <a:pt x="2172671" y="1470902"/>
                  <a:pt x="2128178" y="1439860"/>
                  <a:pt x="2164404" y="1464013"/>
                </a:cubicBezTo>
                <a:cubicBezTo>
                  <a:pt x="2170889" y="1473741"/>
                  <a:pt x="2174132" y="1486711"/>
                  <a:pt x="2183860" y="1493196"/>
                </a:cubicBezTo>
                <a:cubicBezTo>
                  <a:pt x="2220086" y="1517346"/>
                  <a:pt x="2175594" y="1486307"/>
                  <a:pt x="2213043" y="1517515"/>
                </a:cubicBezTo>
                <a:cubicBezTo>
                  <a:pt x="2217534" y="1521257"/>
                  <a:pt x="2222770" y="1524000"/>
                  <a:pt x="2227634" y="1527242"/>
                </a:cubicBezTo>
                <a:cubicBezTo>
                  <a:pt x="2230877" y="1532106"/>
                  <a:pt x="2233478" y="1537465"/>
                  <a:pt x="2237362" y="1541834"/>
                </a:cubicBezTo>
                <a:cubicBezTo>
                  <a:pt x="2261591" y="1569092"/>
                  <a:pt x="2258960" y="1565960"/>
                  <a:pt x="2281136" y="1580745"/>
                </a:cubicBezTo>
                <a:cubicBezTo>
                  <a:pt x="2301675" y="1611551"/>
                  <a:pt x="2278432" y="1580742"/>
                  <a:pt x="2305456" y="1605064"/>
                </a:cubicBezTo>
                <a:cubicBezTo>
                  <a:pt x="2317386" y="1615801"/>
                  <a:pt x="2326147" y="1630209"/>
                  <a:pt x="2339502" y="1639111"/>
                </a:cubicBezTo>
                <a:cubicBezTo>
                  <a:pt x="2344366" y="1642353"/>
                  <a:pt x="2349603" y="1645096"/>
                  <a:pt x="2354094" y="1648838"/>
                </a:cubicBezTo>
                <a:cubicBezTo>
                  <a:pt x="2378385" y="1669080"/>
                  <a:pt x="2357631" y="1659745"/>
                  <a:pt x="2383277" y="1668294"/>
                </a:cubicBezTo>
                <a:lnTo>
                  <a:pt x="2412460" y="1697477"/>
                </a:lnTo>
                <a:cubicBezTo>
                  <a:pt x="2420727" y="1705744"/>
                  <a:pt x="2441643" y="1716932"/>
                  <a:pt x="2441643" y="1716932"/>
                </a:cubicBezTo>
                <a:cubicBezTo>
                  <a:pt x="2444885" y="1721796"/>
                  <a:pt x="2447487" y="1727154"/>
                  <a:pt x="2451370" y="1731523"/>
                </a:cubicBezTo>
                <a:cubicBezTo>
                  <a:pt x="2475600" y="1758782"/>
                  <a:pt x="2472968" y="1755649"/>
                  <a:pt x="2495145" y="1770434"/>
                </a:cubicBezTo>
                <a:cubicBezTo>
                  <a:pt x="2521089" y="1809347"/>
                  <a:pt x="2487036" y="1762324"/>
                  <a:pt x="2519464" y="1794753"/>
                </a:cubicBezTo>
                <a:cubicBezTo>
                  <a:pt x="2551885" y="1827175"/>
                  <a:pt x="2504879" y="1793137"/>
                  <a:pt x="2543783" y="1819072"/>
                </a:cubicBezTo>
                <a:cubicBezTo>
                  <a:pt x="2561618" y="1845825"/>
                  <a:pt x="2543783" y="1823125"/>
                  <a:pt x="2568102" y="1843391"/>
                </a:cubicBezTo>
                <a:cubicBezTo>
                  <a:pt x="2573386" y="1847795"/>
                  <a:pt x="2577410" y="1853579"/>
                  <a:pt x="2582694" y="1857983"/>
                </a:cubicBezTo>
                <a:cubicBezTo>
                  <a:pt x="2587185" y="1861725"/>
                  <a:pt x="2592794" y="1863969"/>
                  <a:pt x="2597285" y="1867711"/>
                </a:cubicBezTo>
                <a:cubicBezTo>
                  <a:pt x="2613416" y="1881153"/>
                  <a:pt x="2608359" y="1882975"/>
                  <a:pt x="2626468" y="1892030"/>
                </a:cubicBezTo>
                <a:cubicBezTo>
                  <a:pt x="2631054" y="1894323"/>
                  <a:pt x="2636474" y="1894601"/>
                  <a:pt x="2641060" y="1896894"/>
                </a:cubicBezTo>
                <a:cubicBezTo>
                  <a:pt x="2646288" y="1899508"/>
                  <a:pt x="2651160" y="1902879"/>
                  <a:pt x="2655651" y="1906621"/>
                </a:cubicBezTo>
                <a:cubicBezTo>
                  <a:pt x="2660935" y="1911025"/>
                  <a:pt x="2664230" y="1917872"/>
                  <a:pt x="2670243" y="1921213"/>
                </a:cubicBezTo>
                <a:cubicBezTo>
                  <a:pt x="2679206" y="1926193"/>
                  <a:pt x="2699426" y="1930940"/>
                  <a:pt x="2699426" y="1930940"/>
                </a:cubicBezTo>
                <a:cubicBezTo>
                  <a:pt x="2732184" y="1963700"/>
                  <a:pt x="2694282" y="1930801"/>
                  <a:pt x="2733473" y="1950396"/>
                </a:cubicBezTo>
                <a:cubicBezTo>
                  <a:pt x="2743930" y="1955624"/>
                  <a:pt x="2751565" y="1966154"/>
                  <a:pt x="2762656" y="1969851"/>
                </a:cubicBezTo>
                <a:cubicBezTo>
                  <a:pt x="2811654" y="1986185"/>
                  <a:pt x="2735680" y="1961273"/>
                  <a:pt x="2796702" y="1979579"/>
                </a:cubicBezTo>
                <a:cubicBezTo>
                  <a:pt x="2806523" y="1982525"/>
                  <a:pt x="2815830" y="1987295"/>
                  <a:pt x="2825885" y="1989306"/>
                </a:cubicBezTo>
                <a:cubicBezTo>
                  <a:pt x="2833991" y="1990927"/>
                  <a:pt x="2842228" y="1991995"/>
                  <a:pt x="2850204" y="1994170"/>
                </a:cubicBezTo>
                <a:cubicBezTo>
                  <a:pt x="2925160" y="2014613"/>
                  <a:pt x="2847922" y="1993156"/>
                  <a:pt x="2893979" y="2013625"/>
                </a:cubicBezTo>
                <a:cubicBezTo>
                  <a:pt x="2903349" y="2017789"/>
                  <a:pt x="2923162" y="2023353"/>
                  <a:pt x="2923162" y="2023353"/>
                </a:cubicBezTo>
                <a:cubicBezTo>
                  <a:pt x="2959388" y="2047506"/>
                  <a:pt x="2914895" y="2016464"/>
                  <a:pt x="2952345" y="2047672"/>
                </a:cubicBezTo>
                <a:cubicBezTo>
                  <a:pt x="2956836" y="2051414"/>
                  <a:pt x="2962445" y="2053658"/>
                  <a:pt x="2966936" y="2057400"/>
                </a:cubicBezTo>
                <a:cubicBezTo>
                  <a:pt x="2972220" y="2061803"/>
                  <a:pt x="2975805" y="2068176"/>
                  <a:pt x="2981528" y="2071991"/>
                </a:cubicBezTo>
                <a:cubicBezTo>
                  <a:pt x="2985794" y="2074835"/>
                  <a:pt x="2991637" y="2074365"/>
                  <a:pt x="2996119" y="2076855"/>
                </a:cubicBezTo>
                <a:cubicBezTo>
                  <a:pt x="3006339" y="2082533"/>
                  <a:pt x="3015574" y="2089826"/>
                  <a:pt x="3025302" y="2096311"/>
                </a:cubicBezTo>
                <a:lnTo>
                  <a:pt x="3039894" y="2106038"/>
                </a:lnTo>
                <a:cubicBezTo>
                  <a:pt x="3044758" y="2109280"/>
                  <a:pt x="3048939" y="2113917"/>
                  <a:pt x="3054485" y="2115766"/>
                </a:cubicBezTo>
                <a:cubicBezTo>
                  <a:pt x="3059349" y="2117387"/>
                  <a:pt x="3064491" y="2118337"/>
                  <a:pt x="3069077" y="2120630"/>
                </a:cubicBezTo>
                <a:cubicBezTo>
                  <a:pt x="3074305" y="2123244"/>
                  <a:pt x="3078593" y="2127457"/>
                  <a:pt x="3083668" y="2130357"/>
                </a:cubicBezTo>
                <a:cubicBezTo>
                  <a:pt x="3089964" y="2133954"/>
                  <a:pt x="3096829" y="2136488"/>
                  <a:pt x="3103124" y="2140085"/>
                </a:cubicBezTo>
                <a:cubicBezTo>
                  <a:pt x="3108199" y="2142985"/>
                  <a:pt x="3112487" y="2147199"/>
                  <a:pt x="3117715" y="2149813"/>
                </a:cubicBezTo>
                <a:cubicBezTo>
                  <a:pt x="3122301" y="2152106"/>
                  <a:pt x="3127721" y="2152384"/>
                  <a:pt x="3132307" y="2154677"/>
                </a:cubicBezTo>
                <a:cubicBezTo>
                  <a:pt x="3170022" y="2173534"/>
                  <a:pt x="3124811" y="2157042"/>
                  <a:pt x="3161490" y="2169268"/>
                </a:cubicBezTo>
                <a:cubicBezTo>
                  <a:pt x="3176244" y="2179104"/>
                  <a:pt x="3199720" y="2198451"/>
                  <a:pt x="3219856" y="2198451"/>
                </a:cubicBezTo>
                <a:lnTo>
                  <a:pt x="3229583" y="2198451"/>
                </a:lnTo>
              </a:path>
            </a:pathLst>
          </a:cu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60270" y="3102228"/>
            <a:ext cx="3601754" cy="1918557"/>
          </a:xfrm>
          <a:custGeom>
            <a:avLst/>
            <a:gdLst>
              <a:gd name="connsiteX0" fmla="*/ 0 w 3904432"/>
              <a:gd name="connsiteY0" fmla="*/ 1862459 h 1918557"/>
              <a:gd name="connsiteX1" fmla="*/ 0 w 3904432"/>
              <a:gd name="connsiteY1" fmla="*/ 1862459 h 1918557"/>
              <a:gd name="connsiteX2" fmla="*/ 44878 w 3904432"/>
              <a:gd name="connsiteY2" fmla="*/ 1828800 h 1918557"/>
              <a:gd name="connsiteX3" fmla="*/ 61708 w 3904432"/>
              <a:gd name="connsiteY3" fmla="*/ 1823190 h 1918557"/>
              <a:gd name="connsiteX4" fmla="*/ 84147 w 3904432"/>
              <a:gd name="connsiteY4" fmla="*/ 1806361 h 1918557"/>
              <a:gd name="connsiteX5" fmla="*/ 134635 w 3904432"/>
              <a:gd name="connsiteY5" fmla="*/ 1772702 h 1918557"/>
              <a:gd name="connsiteX6" fmla="*/ 173904 w 3904432"/>
              <a:gd name="connsiteY6" fmla="*/ 1761482 h 1918557"/>
              <a:gd name="connsiteX7" fmla="*/ 207563 w 3904432"/>
              <a:gd name="connsiteY7" fmla="*/ 1744653 h 1918557"/>
              <a:gd name="connsiteX8" fmla="*/ 224392 w 3904432"/>
              <a:gd name="connsiteY8" fmla="*/ 1733433 h 1918557"/>
              <a:gd name="connsiteX9" fmla="*/ 246832 w 3904432"/>
              <a:gd name="connsiteY9" fmla="*/ 1716604 h 1918557"/>
              <a:gd name="connsiteX10" fmla="*/ 269271 w 3904432"/>
              <a:gd name="connsiteY10" fmla="*/ 1710994 h 1918557"/>
              <a:gd name="connsiteX11" fmla="*/ 302930 w 3904432"/>
              <a:gd name="connsiteY11" fmla="*/ 1694165 h 1918557"/>
              <a:gd name="connsiteX12" fmla="*/ 336589 w 3904432"/>
              <a:gd name="connsiteY12" fmla="*/ 1666116 h 1918557"/>
              <a:gd name="connsiteX13" fmla="*/ 370248 w 3904432"/>
              <a:gd name="connsiteY13" fmla="*/ 1643676 h 1918557"/>
              <a:gd name="connsiteX14" fmla="*/ 387077 w 3904432"/>
              <a:gd name="connsiteY14" fmla="*/ 1632457 h 1918557"/>
              <a:gd name="connsiteX15" fmla="*/ 403907 w 3904432"/>
              <a:gd name="connsiteY15" fmla="*/ 1621237 h 1918557"/>
              <a:gd name="connsiteX16" fmla="*/ 426346 w 3904432"/>
              <a:gd name="connsiteY16" fmla="*/ 1587578 h 1918557"/>
              <a:gd name="connsiteX17" fmla="*/ 443175 w 3904432"/>
              <a:gd name="connsiteY17" fmla="*/ 1576359 h 1918557"/>
              <a:gd name="connsiteX18" fmla="*/ 476834 w 3904432"/>
              <a:gd name="connsiteY18" fmla="*/ 1542700 h 1918557"/>
              <a:gd name="connsiteX19" fmla="*/ 527322 w 3904432"/>
              <a:gd name="connsiteY19" fmla="*/ 1492211 h 1918557"/>
              <a:gd name="connsiteX20" fmla="*/ 544152 w 3904432"/>
              <a:gd name="connsiteY20" fmla="*/ 1480992 h 1918557"/>
              <a:gd name="connsiteX21" fmla="*/ 577811 w 3904432"/>
              <a:gd name="connsiteY21" fmla="*/ 1441723 h 1918557"/>
              <a:gd name="connsiteX22" fmla="*/ 600250 w 3904432"/>
              <a:gd name="connsiteY22" fmla="*/ 1413674 h 1918557"/>
              <a:gd name="connsiteX23" fmla="*/ 611470 w 3904432"/>
              <a:gd name="connsiteY23" fmla="*/ 1396844 h 1918557"/>
              <a:gd name="connsiteX24" fmla="*/ 645129 w 3904432"/>
              <a:gd name="connsiteY24" fmla="*/ 1374405 h 1918557"/>
              <a:gd name="connsiteX25" fmla="*/ 673178 w 3904432"/>
              <a:gd name="connsiteY25" fmla="*/ 1335136 h 1918557"/>
              <a:gd name="connsiteX26" fmla="*/ 695617 w 3904432"/>
              <a:gd name="connsiteY26" fmla="*/ 1318307 h 1918557"/>
              <a:gd name="connsiteX27" fmla="*/ 712446 w 3904432"/>
              <a:gd name="connsiteY27" fmla="*/ 1284648 h 1918557"/>
              <a:gd name="connsiteX28" fmla="*/ 729276 w 3904432"/>
              <a:gd name="connsiteY28" fmla="*/ 1250989 h 1918557"/>
              <a:gd name="connsiteX29" fmla="*/ 746105 w 3904432"/>
              <a:gd name="connsiteY29" fmla="*/ 1234160 h 1918557"/>
              <a:gd name="connsiteX30" fmla="*/ 779764 w 3904432"/>
              <a:gd name="connsiteY30" fmla="*/ 1183671 h 1918557"/>
              <a:gd name="connsiteX31" fmla="*/ 790984 w 3904432"/>
              <a:gd name="connsiteY31" fmla="*/ 1166842 h 1918557"/>
              <a:gd name="connsiteX32" fmla="*/ 796594 w 3904432"/>
              <a:gd name="connsiteY32" fmla="*/ 1150012 h 1918557"/>
              <a:gd name="connsiteX33" fmla="*/ 813423 w 3904432"/>
              <a:gd name="connsiteY33" fmla="*/ 1133183 h 1918557"/>
              <a:gd name="connsiteX34" fmla="*/ 824643 w 3904432"/>
              <a:gd name="connsiteY34" fmla="*/ 1116354 h 1918557"/>
              <a:gd name="connsiteX35" fmla="*/ 830253 w 3904432"/>
              <a:gd name="connsiteY35" fmla="*/ 1099524 h 1918557"/>
              <a:gd name="connsiteX36" fmla="*/ 869521 w 3904432"/>
              <a:gd name="connsiteY36" fmla="*/ 1043426 h 1918557"/>
              <a:gd name="connsiteX37" fmla="*/ 880741 w 3904432"/>
              <a:gd name="connsiteY37" fmla="*/ 1020987 h 1918557"/>
              <a:gd name="connsiteX38" fmla="*/ 903180 w 3904432"/>
              <a:gd name="connsiteY38" fmla="*/ 987328 h 1918557"/>
              <a:gd name="connsiteX39" fmla="*/ 925619 w 3904432"/>
              <a:gd name="connsiteY39" fmla="*/ 953669 h 1918557"/>
              <a:gd name="connsiteX40" fmla="*/ 953668 w 3904432"/>
              <a:gd name="connsiteY40" fmla="*/ 903181 h 1918557"/>
              <a:gd name="connsiteX41" fmla="*/ 964888 w 3904432"/>
              <a:gd name="connsiteY41" fmla="*/ 886351 h 1918557"/>
              <a:gd name="connsiteX42" fmla="*/ 976108 w 3904432"/>
              <a:gd name="connsiteY42" fmla="*/ 869522 h 1918557"/>
              <a:gd name="connsiteX43" fmla="*/ 992937 w 3904432"/>
              <a:gd name="connsiteY43" fmla="*/ 835863 h 1918557"/>
              <a:gd name="connsiteX44" fmla="*/ 1004157 w 3904432"/>
              <a:gd name="connsiteY44" fmla="*/ 796594 h 1918557"/>
              <a:gd name="connsiteX45" fmla="*/ 1015376 w 3904432"/>
              <a:gd name="connsiteY45" fmla="*/ 762935 h 1918557"/>
              <a:gd name="connsiteX46" fmla="*/ 1049035 w 3904432"/>
              <a:gd name="connsiteY46" fmla="*/ 690008 h 1918557"/>
              <a:gd name="connsiteX47" fmla="*/ 1054645 w 3904432"/>
              <a:gd name="connsiteY47" fmla="*/ 667568 h 1918557"/>
              <a:gd name="connsiteX48" fmla="*/ 1065865 w 3904432"/>
              <a:gd name="connsiteY48" fmla="*/ 633909 h 1918557"/>
              <a:gd name="connsiteX49" fmla="*/ 1088304 w 3904432"/>
              <a:gd name="connsiteY49" fmla="*/ 600251 h 1918557"/>
              <a:gd name="connsiteX50" fmla="*/ 1093914 w 3904432"/>
              <a:gd name="connsiteY50" fmla="*/ 577811 h 1918557"/>
              <a:gd name="connsiteX51" fmla="*/ 1121963 w 3904432"/>
              <a:gd name="connsiteY51" fmla="*/ 532933 h 1918557"/>
              <a:gd name="connsiteX52" fmla="*/ 1144402 w 3904432"/>
              <a:gd name="connsiteY52" fmla="*/ 499274 h 1918557"/>
              <a:gd name="connsiteX53" fmla="*/ 1155622 w 3904432"/>
              <a:gd name="connsiteY53" fmla="*/ 476835 h 1918557"/>
              <a:gd name="connsiteX54" fmla="*/ 1172451 w 3904432"/>
              <a:gd name="connsiteY54" fmla="*/ 460005 h 1918557"/>
              <a:gd name="connsiteX55" fmla="*/ 1206110 w 3904432"/>
              <a:gd name="connsiteY55" fmla="*/ 415127 h 1918557"/>
              <a:gd name="connsiteX56" fmla="*/ 1217330 w 3904432"/>
              <a:gd name="connsiteY56" fmla="*/ 392687 h 1918557"/>
              <a:gd name="connsiteX57" fmla="*/ 1250989 w 3904432"/>
              <a:gd name="connsiteY57" fmla="*/ 364638 h 1918557"/>
              <a:gd name="connsiteX58" fmla="*/ 1279038 w 3904432"/>
              <a:gd name="connsiteY58" fmla="*/ 325370 h 1918557"/>
              <a:gd name="connsiteX59" fmla="*/ 1323916 w 3904432"/>
              <a:gd name="connsiteY59" fmla="*/ 269271 h 1918557"/>
              <a:gd name="connsiteX60" fmla="*/ 1346356 w 3904432"/>
              <a:gd name="connsiteY60" fmla="*/ 241222 h 1918557"/>
              <a:gd name="connsiteX61" fmla="*/ 1385624 w 3904432"/>
              <a:gd name="connsiteY61" fmla="*/ 201954 h 1918557"/>
              <a:gd name="connsiteX62" fmla="*/ 1419283 w 3904432"/>
              <a:gd name="connsiteY62" fmla="*/ 173905 h 1918557"/>
              <a:gd name="connsiteX63" fmla="*/ 1436113 w 3904432"/>
              <a:gd name="connsiteY63" fmla="*/ 157075 h 1918557"/>
              <a:gd name="connsiteX64" fmla="*/ 1452942 w 3904432"/>
              <a:gd name="connsiteY64" fmla="*/ 145855 h 1918557"/>
              <a:gd name="connsiteX65" fmla="*/ 1480991 w 3904432"/>
              <a:gd name="connsiteY65" fmla="*/ 117806 h 1918557"/>
              <a:gd name="connsiteX66" fmla="*/ 1514650 w 3904432"/>
              <a:gd name="connsiteY66" fmla="*/ 95367 h 1918557"/>
              <a:gd name="connsiteX67" fmla="*/ 1542699 w 3904432"/>
              <a:gd name="connsiteY67" fmla="*/ 67318 h 1918557"/>
              <a:gd name="connsiteX68" fmla="*/ 1610017 w 3904432"/>
              <a:gd name="connsiteY68" fmla="*/ 11220 h 1918557"/>
              <a:gd name="connsiteX69" fmla="*/ 1643676 w 3904432"/>
              <a:gd name="connsiteY69" fmla="*/ 0 h 1918557"/>
              <a:gd name="connsiteX70" fmla="*/ 1750262 w 3904432"/>
              <a:gd name="connsiteY70" fmla="*/ 5610 h 1918557"/>
              <a:gd name="connsiteX71" fmla="*/ 1783921 w 3904432"/>
              <a:gd name="connsiteY71" fmla="*/ 16830 h 1918557"/>
              <a:gd name="connsiteX72" fmla="*/ 1800751 w 3904432"/>
              <a:gd name="connsiteY72" fmla="*/ 22439 h 1918557"/>
              <a:gd name="connsiteX73" fmla="*/ 1834410 w 3904432"/>
              <a:gd name="connsiteY73" fmla="*/ 56098 h 1918557"/>
              <a:gd name="connsiteX74" fmla="*/ 1845629 w 3904432"/>
              <a:gd name="connsiteY74" fmla="*/ 72928 h 1918557"/>
              <a:gd name="connsiteX75" fmla="*/ 1862459 w 3904432"/>
              <a:gd name="connsiteY75" fmla="*/ 78538 h 1918557"/>
              <a:gd name="connsiteX76" fmla="*/ 1879288 w 3904432"/>
              <a:gd name="connsiteY76" fmla="*/ 95367 h 1918557"/>
              <a:gd name="connsiteX77" fmla="*/ 1896118 w 3904432"/>
              <a:gd name="connsiteY77" fmla="*/ 106587 h 1918557"/>
              <a:gd name="connsiteX78" fmla="*/ 1940996 w 3904432"/>
              <a:gd name="connsiteY78" fmla="*/ 157075 h 1918557"/>
              <a:gd name="connsiteX79" fmla="*/ 1980265 w 3904432"/>
              <a:gd name="connsiteY79" fmla="*/ 201954 h 1918557"/>
              <a:gd name="connsiteX80" fmla="*/ 1991484 w 3904432"/>
              <a:gd name="connsiteY80" fmla="*/ 218783 h 1918557"/>
              <a:gd name="connsiteX81" fmla="*/ 2002704 w 3904432"/>
              <a:gd name="connsiteY81" fmla="*/ 241222 h 1918557"/>
              <a:gd name="connsiteX82" fmla="*/ 2019534 w 3904432"/>
              <a:gd name="connsiteY82" fmla="*/ 252442 h 1918557"/>
              <a:gd name="connsiteX83" fmla="*/ 2036363 w 3904432"/>
              <a:gd name="connsiteY83" fmla="*/ 269271 h 1918557"/>
              <a:gd name="connsiteX84" fmla="*/ 2053192 w 3904432"/>
              <a:gd name="connsiteY84" fmla="*/ 291711 h 1918557"/>
              <a:gd name="connsiteX85" fmla="*/ 2070022 w 3904432"/>
              <a:gd name="connsiteY85" fmla="*/ 308540 h 1918557"/>
              <a:gd name="connsiteX86" fmla="*/ 2081241 w 3904432"/>
              <a:gd name="connsiteY86" fmla="*/ 325370 h 1918557"/>
              <a:gd name="connsiteX87" fmla="*/ 2103681 w 3904432"/>
              <a:gd name="connsiteY87" fmla="*/ 336589 h 1918557"/>
              <a:gd name="connsiteX88" fmla="*/ 2131730 w 3904432"/>
              <a:gd name="connsiteY88" fmla="*/ 364638 h 1918557"/>
              <a:gd name="connsiteX89" fmla="*/ 2142949 w 3904432"/>
              <a:gd name="connsiteY89" fmla="*/ 381468 h 1918557"/>
              <a:gd name="connsiteX90" fmla="*/ 2159779 w 3904432"/>
              <a:gd name="connsiteY90" fmla="*/ 398297 h 1918557"/>
              <a:gd name="connsiteX91" fmla="*/ 2165389 w 3904432"/>
              <a:gd name="connsiteY91" fmla="*/ 415127 h 1918557"/>
              <a:gd name="connsiteX92" fmla="*/ 2204657 w 3904432"/>
              <a:gd name="connsiteY92" fmla="*/ 460005 h 1918557"/>
              <a:gd name="connsiteX93" fmla="*/ 2221487 w 3904432"/>
              <a:gd name="connsiteY93" fmla="*/ 465615 h 1918557"/>
              <a:gd name="connsiteX94" fmla="*/ 2232707 w 3904432"/>
              <a:gd name="connsiteY94" fmla="*/ 482444 h 1918557"/>
              <a:gd name="connsiteX95" fmla="*/ 2266365 w 3904432"/>
              <a:gd name="connsiteY95" fmla="*/ 510493 h 1918557"/>
              <a:gd name="connsiteX96" fmla="*/ 2277585 w 3904432"/>
              <a:gd name="connsiteY96" fmla="*/ 527323 h 1918557"/>
              <a:gd name="connsiteX97" fmla="*/ 2316854 w 3904432"/>
              <a:gd name="connsiteY97" fmla="*/ 566592 h 1918557"/>
              <a:gd name="connsiteX98" fmla="*/ 2361732 w 3904432"/>
              <a:gd name="connsiteY98" fmla="*/ 617080 h 1918557"/>
              <a:gd name="connsiteX99" fmla="*/ 2367342 w 3904432"/>
              <a:gd name="connsiteY99" fmla="*/ 633909 h 1918557"/>
              <a:gd name="connsiteX100" fmla="*/ 2412221 w 3904432"/>
              <a:gd name="connsiteY100" fmla="*/ 684398 h 1918557"/>
              <a:gd name="connsiteX101" fmla="*/ 2429050 w 3904432"/>
              <a:gd name="connsiteY101" fmla="*/ 701227 h 1918557"/>
              <a:gd name="connsiteX102" fmla="*/ 2445880 w 3904432"/>
              <a:gd name="connsiteY102" fmla="*/ 723666 h 1918557"/>
              <a:gd name="connsiteX103" fmla="*/ 2462709 w 3904432"/>
              <a:gd name="connsiteY103" fmla="*/ 734886 h 1918557"/>
              <a:gd name="connsiteX104" fmla="*/ 2479538 w 3904432"/>
              <a:gd name="connsiteY104" fmla="*/ 751716 h 1918557"/>
              <a:gd name="connsiteX105" fmla="*/ 2518807 w 3904432"/>
              <a:gd name="connsiteY105" fmla="*/ 774155 h 1918557"/>
              <a:gd name="connsiteX106" fmla="*/ 2552466 w 3904432"/>
              <a:gd name="connsiteY106" fmla="*/ 807814 h 1918557"/>
              <a:gd name="connsiteX107" fmla="*/ 2586125 w 3904432"/>
              <a:gd name="connsiteY107" fmla="*/ 830253 h 1918557"/>
              <a:gd name="connsiteX108" fmla="*/ 2619784 w 3904432"/>
              <a:gd name="connsiteY108" fmla="*/ 863912 h 1918557"/>
              <a:gd name="connsiteX109" fmla="*/ 2670272 w 3904432"/>
              <a:gd name="connsiteY109" fmla="*/ 914400 h 1918557"/>
              <a:gd name="connsiteX110" fmla="*/ 2687102 w 3904432"/>
              <a:gd name="connsiteY110" fmla="*/ 931230 h 1918557"/>
              <a:gd name="connsiteX111" fmla="*/ 2720761 w 3904432"/>
              <a:gd name="connsiteY111" fmla="*/ 976108 h 1918557"/>
              <a:gd name="connsiteX112" fmla="*/ 2760029 w 3904432"/>
              <a:gd name="connsiteY112" fmla="*/ 1020987 h 1918557"/>
              <a:gd name="connsiteX113" fmla="*/ 2771249 w 3904432"/>
              <a:gd name="connsiteY113" fmla="*/ 1037816 h 1918557"/>
              <a:gd name="connsiteX114" fmla="*/ 2776859 w 3904432"/>
              <a:gd name="connsiteY114" fmla="*/ 1054646 h 1918557"/>
              <a:gd name="connsiteX115" fmla="*/ 2816127 w 3904432"/>
              <a:gd name="connsiteY115" fmla="*/ 1105134 h 1918557"/>
              <a:gd name="connsiteX116" fmla="*/ 2821737 w 3904432"/>
              <a:gd name="connsiteY116" fmla="*/ 1121963 h 1918557"/>
              <a:gd name="connsiteX117" fmla="*/ 2872226 w 3904432"/>
              <a:gd name="connsiteY117" fmla="*/ 1166842 h 1918557"/>
              <a:gd name="connsiteX118" fmla="*/ 2905884 w 3904432"/>
              <a:gd name="connsiteY118" fmla="*/ 1206111 h 1918557"/>
              <a:gd name="connsiteX119" fmla="*/ 2922714 w 3904432"/>
              <a:gd name="connsiteY119" fmla="*/ 1217330 h 1918557"/>
              <a:gd name="connsiteX120" fmla="*/ 2945153 w 3904432"/>
              <a:gd name="connsiteY120" fmla="*/ 1250989 h 1918557"/>
              <a:gd name="connsiteX121" fmla="*/ 2956373 w 3904432"/>
              <a:gd name="connsiteY121" fmla="*/ 1267819 h 1918557"/>
              <a:gd name="connsiteX122" fmla="*/ 3029300 w 3904432"/>
              <a:gd name="connsiteY122" fmla="*/ 1340746 h 1918557"/>
              <a:gd name="connsiteX123" fmla="*/ 3051740 w 3904432"/>
              <a:gd name="connsiteY123" fmla="*/ 1357576 h 1918557"/>
              <a:gd name="connsiteX124" fmla="*/ 3085399 w 3904432"/>
              <a:gd name="connsiteY124" fmla="*/ 1396844 h 1918557"/>
              <a:gd name="connsiteX125" fmla="*/ 3107838 w 3904432"/>
              <a:gd name="connsiteY125" fmla="*/ 1413674 h 1918557"/>
              <a:gd name="connsiteX126" fmla="*/ 3119057 w 3904432"/>
              <a:gd name="connsiteY126" fmla="*/ 1430503 h 1918557"/>
              <a:gd name="connsiteX127" fmla="*/ 3169546 w 3904432"/>
              <a:gd name="connsiteY127" fmla="*/ 1475382 h 1918557"/>
              <a:gd name="connsiteX128" fmla="*/ 3203205 w 3904432"/>
              <a:gd name="connsiteY128" fmla="*/ 1520260 h 1918557"/>
              <a:gd name="connsiteX129" fmla="*/ 3214424 w 3904432"/>
              <a:gd name="connsiteY129" fmla="*/ 1537090 h 1918557"/>
              <a:gd name="connsiteX130" fmla="*/ 3231254 w 3904432"/>
              <a:gd name="connsiteY130" fmla="*/ 1542700 h 1918557"/>
              <a:gd name="connsiteX131" fmla="*/ 3248083 w 3904432"/>
              <a:gd name="connsiteY131" fmla="*/ 1553919 h 1918557"/>
              <a:gd name="connsiteX132" fmla="*/ 3259303 w 3904432"/>
              <a:gd name="connsiteY132" fmla="*/ 1570749 h 1918557"/>
              <a:gd name="connsiteX133" fmla="*/ 3315401 w 3904432"/>
              <a:gd name="connsiteY133" fmla="*/ 1610017 h 1918557"/>
              <a:gd name="connsiteX134" fmla="*/ 3337840 w 3904432"/>
              <a:gd name="connsiteY134" fmla="*/ 1621237 h 1918557"/>
              <a:gd name="connsiteX135" fmla="*/ 3354670 w 3904432"/>
              <a:gd name="connsiteY135" fmla="*/ 1638066 h 1918557"/>
              <a:gd name="connsiteX136" fmla="*/ 3388329 w 3904432"/>
              <a:gd name="connsiteY136" fmla="*/ 1649286 h 1918557"/>
              <a:gd name="connsiteX137" fmla="*/ 3405158 w 3904432"/>
              <a:gd name="connsiteY137" fmla="*/ 1666116 h 1918557"/>
              <a:gd name="connsiteX138" fmla="*/ 3421988 w 3904432"/>
              <a:gd name="connsiteY138" fmla="*/ 1671725 h 1918557"/>
              <a:gd name="connsiteX139" fmla="*/ 3461256 w 3904432"/>
              <a:gd name="connsiteY139" fmla="*/ 1694165 h 1918557"/>
              <a:gd name="connsiteX140" fmla="*/ 3466866 w 3904432"/>
              <a:gd name="connsiteY140" fmla="*/ 1710994 h 1918557"/>
              <a:gd name="connsiteX141" fmla="*/ 3483695 w 3904432"/>
              <a:gd name="connsiteY141" fmla="*/ 1722214 h 1918557"/>
              <a:gd name="connsiteX142" fmla="*/ 3511745 w 3904432"/>
              <a:gd name="connsiteY142" fmla="*/ 1739043 h 1918557"/>
              <a:gd name="connsiteX143" fmla="*/ 3545403 w 3904432"/>
              <a:gd name="connsiteY143" fmla="*/ 1761482 h 1918557"/>
              <a:gd name="connsiteX144" fmla="*/ 3562233 w 3904432"/>
              <a:gd name="connsiteY144" fmla="*/ 1778312 h 1918557"/>
              <a:gd name="connsiteX145" fmla="*/ 3579062 w 3904432"/>
              <a:gd name="connsiteY145" fmla="*/ 1789532 h 1918557"/>
              <a:gd name="connsiteX146" fmla="*/ 3601502 w 3904432"/>
              <a:gd name="connsiteY146" fmla="*/ 1823190 h 1918557"/>
              <a:gd name="connsiteX147" fmla="*/ 3651990 w 3904432"/>
              <a:gd name="connsiteY147" fmla="*/ 1845630 h 1918557"/>
              <a:gd name="connsiteX148" fmla="*/ 3668819 w 3904432"/>
              <a:gd name="connsiteY148" fmla="*/ 1851239 h 1918557"/>
              <a:gd name="connsiteX149" fmla="*/ 3713698 w 3904432"/>
              <a:gd name="connsiteY149" fmla="*/ 1862459 h 1918557"/>
              <a:gd name="connsiteX150" fmla="*/ 3730527 w 3904432"/>
              <a:gd name="connsiteY150" fmla="*/ 1868069 h 1918557"/>
              <a:gd name="connsiteX151" fmla="*/ 3792235 w 3904432"/>
              <a:gd name="connsiteY151" fmla="*/ 1873679 h 1918557"/>
              <a:gd name="connsiteX152" fmla="*/ 3859553 w 3904432"/>
              <a:gd name="connsiteY152" fmla="*/ 1896118 h 1918557"/>
              <a:gd name="connsiteX153" fmla="*/ 3876383 w 3904432"/>
              <a:gd name="connsiteY153" fmla="*/ 1901728 h 1918557"/>
              <a:gd name="connsiteX154" fmla="*/ 3904432 w 3904432"/>
              <a:gd name="connsiteY154" fmla="*/ 1918557 h 191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4432" h="1918557">
                <a:moveTo>
                  <a:pt x="0" y="1862459"/>
                </a:moveTo>
                <a:lnTo>
                  <a:pt x="0" y="1862459"/>
                </a:lnTo>
                <a:cubicBezTo>
                  <a:pt x="14959" y="1851239"/>
                  <a:pt x="29102" y="1838839"/>
                  <a:pt x="44878" y="1828800"/>
                </a:cubicBezTo>
                <a:cubicBezTo>
                  <a:pt x="49867" y="1825625"/>
                  <a:pt x="56574" y="1826124"/>
                  <a:pt x="61708" y="1823190"/>
                </a:cubicBezTo>
                <a:cubicBezTo>
                  <a:pt x="69826" y="1818551"/>
                  <a:pt x="76488" y="1811723"/>
                  <a:pt x="84147" y="1806361"/>
                </a:cubicBezTo>
                <a:cubicBezTo>
                  <a:pt x="100717" y="1794762"/>
                  <a:pt x="117806" y="1783922"/>
                  <a:pt x="134635" y="1772702"/>
                </a:cubicBezTo>
                <a:cubicBezTo>
                  <a:pt x="139463" y="1769483"/>
                  <a:pt x="170913" y="1762230"/>
                  <a:pt x="173904" y="1761482"/>
                </a:cubicBezTo>
                <a:cubicBezTo>
                  <a:pt x="222151" y="1729320"/>
                  <a:pt x="161099" y="1767886"/>
                  <a:pt x="207563" y="1744653"/>
                </a:cubicBezTo>
                <a:cubicBezTo>
                  <a:pt x="213593" y="1741638"/>
                  <a:pt x="218906" y="1737352"/>
                  <a:pt x="224392" y="1733433"/>
                </a:cubicBezTo>
                <a:cubicBezTo>
                  <a:pt x="232000" y="1727999"/>
                  <a:pt x="238469" y="1720785"/>
                  <a:pt x="246832" y="1716604"/>
                </a:cubicBezTo>
                <a:cubicBezTo>
                  <a:pt x="253728" y="1713156"/>
                  <a:pt x="261791" y="1712864"/>
                  <a:pt x="269271" y="1710994"/>
                </a:cubicBezTo>
                <a:cubicBezTo>
                  <a:pt x="317500" y="1678839"/>
                  <a:pt x="256479" y="1717390"/>
                  <a:pt x="302930" y="1694165"/>
                </a:cubicBezTo>
                <a:cubicBezTo>
                  <a:pt x="326977" y="1682142"/>
                  <a:pt x="314265" y="1683479"/>
                  <a:pt x="336589" y="1666116"/>
                </a:cubicBezTo>
                <a:cubicBezTo>
                  <a:pt x="347233" y="1657837"/>
                  <a:pt x="359028" y="1651156"/>
                  <a:pt x="370248" y="1643676"/>
                </a:cubicBezTo>
                <a:lnTo>
                  <a:pt x="387077" y="1632457"/>
                </a:lnTo>
                <a:lnTo>
                  <a:pt x="403907" y="1621237"/>
                </a:lnTo>
                <a:lnTo>
                  <a:pt x="426346" y="1587578"/>
                </a:lnTo>
                <a:cubicBezTo>
                  <a:pt x="430086" y="1581968"/>
                  <a:pt x="438136" y="1580838"/>
                  <a:pt x="443175" y="1576359"/>
                </a:cubicBezTo>
                <a:cubicBezTo>
                  <a:pt x="455034" y="1565818"/>
                  <a:pt x="465614" y="1553920"/>
                  <a:pt x="476834" y="1542700"/>
                </a:cubicBezTo>
                <a:lnTo>
                  <a:pt x="527322" y="1492211"/>
                </a:lnTo>
                <a:cubicBezTo>
                  <a:pt x="532089" y="1487443"/>
                  <a:pt x="538542" y="1484732"/>
                  <a:pt x="544152" y="1480992"/>
                </a:cubicBezTo>
                <a:cubicBezTo>
                  <a:pt x="586455" y="1424584"/>
                  <a:pt x="536793" y="1488600"/>
                  <a:pt x="577811" y="1441723"/>
                </a:cubicBezTo>
                <a:cubicBezTo>
                  <a:pt x="585696" y="1432712"/>
                  <a:pt x="593066" y="1423253"/>
                  <a:pt x="600250" y="1413674"/>
                </a:cubicBezTo>
                <a:cubicBezTo>
                  <a:pt x="604295" y="1408280"/>
                  <a:pt x="606396" y="1401284"/>
                  <a:pt x="611470" y="1396844"/>
                </a:cubicBezTo>
                <a:cubicBezTo>
                  <a:pt x="621618" y="1387965"/>
                  <a:pt x="645129" y="1374405"/>
                  <a:pt x="645129" y="1374405"/>
                </a:cubicBezTo>
                <a:cubicBezTo>
                  <a:pt x="651500" y="1364848"/>
                  <a:pt x="666218" y="1342096"/>
                  <a:pt x="673178" y="1335136"/>
                </a:cubicBezTo>
                <a:cubicBezTo>
                  <a:pt x="679789" y="1328525"/>
                  <a:pt x="688137" y="1323917"/>
                  <a:pt x="695617" y="1318307"/>
                </a:cubicBezTo>
                <a:cubicBezTo>
                  <a:pt x="709718" y="1276007"/>
                  <a:pt x="690697" y="1328147"/>
                  <a:pt x="712446" y="1284648"/>
                </a:cubicBezTo>
                <a:cubicBezTo>
                  <a:pt x="725095" y="1259350"/>
                  <a:pt x="709181" y="1275103"/>
                  <a:pt x="729276" y="1250989"/>
                </a:cubicBezTo>
                <a:cubicBezTo>
                  <a:pt x="734355" y="1244894"/>
                  <a:pt x="741234" y="1240422"/>
                  <a:pt x="746105" y="1234160"/>
                </a:cubicBezTo>
                <a:cubicBezTo>
                  <a:pt x="746133" y="1234125"/>
                  <a:pt x="774142" y="1192105"/>
                  <a:pt x="779764" y="1183671"/>
                </a:cubicBezTo>
                <a:lnTo>
                  <a:pt x="790984" y="1166842"/>
                </a:lnTo>
                <a:cubicBezTo>
                  <a:pt x="792854" y="1161232"/>
                  <a:pt x="793314" y="1154932"/>
                  <a:pt x="796594" y="1150012"/>
                </a:cubicBezTo>
                <a:cubicBezTo>
                  <a:pt x="800995" y="1143411"/>
                  <a:pt x="808344" y="1139277"/>
                  <a:pt x="813423" y="1133183"/>
                </a:cubicBezTo>
                <a:cubicBezTo>
                  <a:pt x="817739" y="1128004"/>
                  <a:pt x="820903" y="1121964"/>
                  <a:pt x="824643" y="1116354"/>
                </a:cubicBezTo>
                <a:cubicBezTo>
                  <a:pt x="826513" y="1110744"/>
                  <a:pt x="827381" y="1104693"/>
                  <a:pt x="830253" y="1099524"/>
                </a:cubicBezTo>
                <a:cubicBezTo>
                  <a:pt x="864352" y="1038145"/>
                  <a:pt x="840113" y="1090479"/>
                  <a:pt x="869521" y="1043426"/>
                </a:cubicBezTo>
                <a:cubicBezTo>
                  <a:pt x="873953" y="1036335"/>
                  <a:pt x="876438" y="1028158"/>
                  <a:pt x="880741" y="1020987"/>
                </a:cubicBezTo>
                <a:cubicBezTo>
                  <a:pt x="887679" y="1009424"/>
                  <a:pt x="895700" y="998548"/>
                  <a:pt x="903180" y="987328"/>
                </a:cubicBezTo>
                <a:lnTo>
                  <a:pt x="925619" y="953669"/>
                </a:lnTo>
                <a:cubicBezTo>
                  <a:pt x="935493" y="924047"/>
                  <a:pt x="927949" y="941760"/>
                  <a:pt x="953668" y="903181"/>
                </a:cubicBezTo>
                <a:lnTo>
                  <a:pt x="964888" y="886351"/>
                </a:lnTo>
                <a:lnTo>
                  <a:pt x="976108" y="869522"/>
                </a:lnTo>
                <a:cubicBezTo>
                  <a:pt x="990209" y="827218"/>
                  <a:pt x="971188" y="879363"/>
                  <a:pt x="992937" y="835863"/>
                </a:cubicBezTo>
                <a:cubicBezTo>
                  <a:pt x="997650" y="826437"/>
                  <a:pt x="1001461" y="805580"/>
                  <a:pt x="1004157" y="796594"/>
                </a:cubicBezTo>
                <a:cubicBezTo>
                  <a:pt x="1007555" y="785266"/>
                  <a:pt x="1011636" y="774155"/>
                  <a:pt x="1015376" y="762935"/>
                </a:cubicBezTo>
                <a:cubicBezTo>
                  <a:pt x="1024089" y="736795"/>
                  <a:pt x="1036574" y="714930"/>
                  <a:pt x="1049035" y="690008"/>
                </a:cubicBezTo>
                <a:cubicBezTo>
                  <a:pt x="1052483" y="683112"/>
                  <a:pt x="1052429" y="674953"/>
                  <a:pt x="1054645" y="667568"/>
                </a:cubicBezTo>
                <a:cubicBezTo>
                  <a:pt x="1058043" y="656240"/>
                  <a:pt x="1062125" y="645129"/>
                  <a:pt x="1065865" y="633909"/>
                </a:cubicBezTo>
                <a:cubicBezTo>
                  <a:pt x="1070129" y="621117"/>
                  <a:pt x="1088304" y="600251"/>
                  <a:pt x="1088304" y="600251"/>
                </a:cubicBezTo>
                <a:cubicBezTo>
                  <a:pt x="1090174" y="592771"/>
                  <a:pt x="1090783" y="584857"/>
                  <a:pt x="1093914" y="577811"/>
                </a:cubicBezTo>
                <a:cubicBezTo>
                  <a:pt x="1098427" y="567656"/>
                  <a:pt x="1114455" y="544194"/>
                  <a:pt x="1121963" y="532933"/>
                </a:cubicBezTo>
                <a:cubicBezTo>
                  <a:pt x="1133997" y="496832"/>
                  <a:pt x="1118139" y="536041"/>
                  <a:pt x="1144402" y="499274"/>
                </a:cubicBezTo>
                <a:cubicBezTo>
                  <a:pt x="1149263" y="492469"/>
                  <a:pt x="1150761" y="483640"/>
                  <a:pt x="1155622" y="476835"/>
                </a:cubicBezTo>
                <a:cubicBezTo>
                  <a:pt x="1160233" y="470379"/>
                  <a:pt x="1167427" y="466145"/>
                  <a:pt x="1172451" y="460005"/>
                </a:cubicBezTo>
                <a:cubicBezTo>
                  <a:pt x="1184292" y="445533"/>
                  <a:pt x="1197747" y="431852"/>
                  <a:pt x="1206110" y="415127"/>
                </a:cubicBezTo>
                <a:cubicBezTo>
                  <a:pt x="1209850" y="407647"/>
                  <a:pt x="1212469" y="399492"/>
                  <a:pt x="1217330" y="392687"/>
                </a:cubicBezTo>
                <a:cubicBezTo>
                  <a:pt x="1227146" y="378944"/>
                  <a:pt x="1237570" y="373584"/>
                  <a:pt x="1250989" y="364638"/>
                </a:cubicBezTo>
                <a:cubicBezTo>
                  <a:pt x="1262070" y="331396"/>
                  <a:pt x="1248614" y="363400"/>
                  <a:pt x="1279038" y="325370"/>
                </a:cubicBezTo>
                <a:cubicBezTo>
                  <a:pt x="1335656" y="254597"/>
                  <a:pt x="1269733" y="323457"/>
                  <a:pt x="1323916" y="269271"/>
                </a:cubicBezTo>
                <a:cubicBezTo>
                  <a:pt x="1336550" y="231372"/>
                  <a:pt x="1319028" y="272454"/>
                  <a:pt x="1346356" y="241222"/>
                </a:cubicBezTo>
                <a:cubicBezTo>
                  <a:pt x="1383422" y="198861"/>
                  <a:pt x="1351027" y="213485"/>
                  <a:pt x="1385624" y="201954"/>
                </a:cubicBezTo>
                <a:cubicBezTo>
                  <a:pt x="1426322" y="147690"/>
                  <a:pt x="1380733" y="199605"/>
                  <a:pt x="1419283" y="173905"/>
                </a:cubicBezTo>
                <a:cubicBezTo>
                  <a:pt x="1425884" y="169504"/>
                  <a:pt x="1430018" y="162154"/>
                  <a:pt x="1436113" y="157075"/>
                </a:cubicBezTo>
                <a:cubicBezTo>
                  <a:pt x="1441292" y="152759"/>
                  <a:pt x="1447332" y="149595"/>
                  <a:pt x="1452942" y="145855"/>
                </a:cubicBezTo>
                <a:cubicBezTo>
                  <a:pt x="1473511" y="115004"/>
                  <a:pt x="1452943" y="141179"/>
                  <a:pt x="1480991" y="117806"/>
                </a:cubicBezTo>
                <a:cubicBezTo>
                  <a:pt x="1509004" y="94462"/>
                  <a:pt x="1485076" y="105226"/>
                  <a:pt x="1514650" y="95367"/>
                </a:cubicBezTo>
                <a:cubicBezTo>
                  <a:pt x="1537770" y="60689"/>
                  <a:pt x="1512100" y="94517"/>
                  <a:pt x="1542699" y="67318"/>
                </a:cubicBezTo>
                <a:cubicBezTo>
                  <a:pt x="1561448" y="50652"/>
                  <a:pt x="1583930" y="19916"/>
                  <a:pt x="1610017" y="11220"/>
                </a:cubicBezTo>
                <a:lnTo>
                  <a:pt x="1643676" y="0"/>
                </a:lnTo>
                <a:cubicBezTo>
                  <a:pt x="1679205" y="1870"/>
                  <a:pt x="1714938" y="1371"/>
                  <a:pt x="1750262" y="5610"/>
                </a:cubicBezTo>
                <a:cubicBezTo>
                  <a:pt x="1762004" y="7019"/>
                  <a:pt x="1772701" y="13090"/>
                  <a:pt x="1783921" y="16830"/>
                </a:cubicBezTo>
                <a:lnTo>
                  <a:pt x="1800751" y="22439"/>
                </a:lnTo>
                <a:lnTo>
                  <a:pt x="1834410" y="56098"/>
                </a:lnTo>
                <a:cubicBezTo>
                  <a:pt x="1839177" y="60865"/>
                  <a:pt x="1840364" y="68716"/>
                  <a:pt x="1845629" y="72928"/>
                </a:cubicBezTo>
                <a:cubicBezTo>
                  <a:pt x="1850247" y="76622"/>
                  <a:pt x="1856849" y="76668"/>
                  <a:pt x="1862459" y="78538"/>
                </a:cubicBezTo>
                <a:cubicBezTo>
                  <a:pt x="1868069" y="84148"/>
                  <a:pt x="1873193" y="90288"/>
                  <a:pt x="1879288" y="95367"/>
                </a:cubicBezTo>
                <a:cubicBezTo>
                  <a:pt x="1884468" y="99683"/>
                  <a:pt x="1891678" y="101513"/>
                  <a:pt x="1896118" y="106587"/>
                </a:cubicBezTo>
                <a:cubicBezTo>
                  <a:pt x="1948857" y="166861"/>
                  <a:pt x="1890356" y="119096"/>
                  <a:pt x="1940996" y="157075"/>
                </a:cubicBezTo>
                <a:cubicBezTo>
                  <a:pt x="1967175" y="196344"/>
                  <a:pt x="1952215" y="183254"/>
                  <a:pt x="1980265" y="201954"/>
                </a:cubicBezTo>
                <a:cubicBezTo>
                  <a:pt x="1984005" y="207564"/>
                  <a:pt x="1988139" y="212929"/>
                  <a:pt x="1991484" y="218783"/>
                </a:cubicBezTo>
                <a:cubicBezTo>
                  <a:pt x="1995633" y="226044"/>
                  <a:pt x="1997350" y="234798"/>
                  <a:pt x="2002704" y="241222"/>
                </a:cubicBezTo>
                <a:cubicBezTo>
                  <a:pt x="2007020" y="246402"/>
                  <a:pt x="2014354" y="248126"/>
                  <a:pt x="2019534" y="252442"/>
                </a:cubicBezTo>
                <a:cubicBezTo>
                  <a:pt x="2025629" y="257521"/>
                  <a:pt x="2031200" y="263248"/>
                  <a:pt x="2036363" y="269271"/>
                </a:cubicBezTo>
                <a:cubicBezTo>
                  <a:pt x="2042448" y="276370"/>
                  <a:pt x="2047107" y="284612"/>
                  <a:pt x="2053192" y="291711"/>
                </a:cubicBezTo>
                <a:cubicBezTo>
                  <a:pt x="2058355" y="297735"/>
                  <a:pt x="2064943" y="302445"/>
                  <a:pt x="2070022" y="308540"/>
                </a:cubicBezTo>
                <a:cubicBezTo>
                  <a:pt x="2074338" y="313720"/>
                  <a:pt x="2076061" y="321054"/>
                  <a:pt x="2081241" y="325370"/>
                </a:cubicBezTo>
                <a:cubicBezTo>
                  <a:pt x="2087665" y="330724"/>
                  <a:pt x="2096201" y="332849"/>
                  <a:pt x="2103681" y="336589"/>
                </a:cubicBezTo>
                <a:cubicBezTo>
                  <a:pt x="2133598" y="381469"/>
                  <a:pt x="2094331" y="327239"/>
                  <a:pt x="2131730" y="364638"/>
                </a:cubicBezTo>
                <a:cubicBezTo>
                  <a:pt x="2136497" y="369405"/>
                  <a:pt x="2138633" y="376288"/>
                  <a:pt x="2142949" y="381468"/>
                </a:cubicBezTo>
                <a:cubicBezTo>
                  <a:pt x="2148028" y="387563"/>
                  <a:pt x="2154169" y="392687"/>
                  <a:pt x="2159779" y="398297"/>
                </a:cubicBezTo>
                <a:cubicBezTo>
                  <a:pt x="2161649" y="403907"/>
                  <a:pt x="2162517" y="409958"/>
                  <a:pt x="2165389" y="415127"/>
                </a:cubicBezTo>
                <a:cubicBezTo>
                  <a:pt x="2178333" y="438427"/>
                  <a:pt x="2183226" y="449289"/>
                  <a:pt x="2204657" y="460005"/>
                </a:cubicBezTo>
                <a:cubicBezTo>
                  <a:pt x="2209946" y="462650"/>
                  <a:pt x="2215877" y="463745"/>
                  <a:pt x="2221487" y="465615"/>
                </a:cubicBezTo>
                <a:cubicBezTo>
                  <a:pt x="2225227" y="471225"/>
                  <a:pt x="2227940" y="477677"/>
                  <a:pt x="2232707" y="482444"/>
                </a:cubicBezTo>
                <a:cubicBezTo>
                  <a:pt x="2276827" y="526564"/>
                  <a:pt x="2220423" y="455363"/>
                  <a:pt x="2266365" y="510493"/>
                </a:cubicBezTo>
                <a:cubicBezTo>
                  <a:pt x="2270681" y="515673"/>
                  <a:pt x="2273075" y="522311"/>
                  <a:pt x="2277585" y="527323"/>
                </a:cubicBezTo>
                <a:cubicBezTo>
                  <a:pt x="2289969" y="541083"/>
                  <a:pt x="2307330" y="550718"/>
                  <a:pt x="2316854" y="566592"/>
                </a:cubicBezTo>
                <a:cubicBezTo>
                  <a:pt x="2339843" y="604908"/>
                  <a:pt x="2325169" y="587830"/>
                  <a:pt x="2361732" y="617080"/>
                </a:cubicBezTo>
                <a:cubicBezTo>
                  <a:pt x="2363602" y="622690"/>
                  <a:pt x="2364697" y="628620"/>
                  <a:pt x="2367342" y="633909"/>
                </a:cubicBezTo>
                <a:cubicBezTo>
                  <a:pt x="2377353" y="653931"/>
                  <a:pt x="2397351" y="669528"/>
                  <a:pt x="2412221" y="684398"/>
                </a:cubicBezTo>
                <a:lnTo>
                  <a:pt x="2429050" y="701227"/>
                </a:lnTo>
                <a:cubicBezTo>
                  <a:pt x="2435661" y="707838"/>
                  <a:pt x="2439269" y="717055"/>
                  <a:pt x="2445880" y="723666"/>
                </a:cubicBezTo>
                <a:cubicBezTo>
                  <a:pt x="2450647" y="728433"/>
                  <a:pt x="2457530" y="730570"/>
                  <a:pt x="2462709" y="734886"/>
                </a:cubicBezTo>
                <a:cubicBezTo>
                  <a:pt x="2468804" y="739965"/>
                  <a:pt x="2473443" y="746637"/>
                  <a:pt x="2479538" y="751716"/>
                </a:cubicBezTo>
                <a:cubicBezTo>
                  <a:pt x="2491427" y="761624"/>
                  <a:pt x="2505096" y="767299"/>
                  <a:pt x="2518807" y="774155"/>
                </a:cubicBezTo>
                <a:cubicBezTo>
                  <a:pt x="2533958" y="796881"/>
                  <a:pt x="2526374" y="789549"/>
                  <a:pt x="2552466" y="807814"/>
                </a:cubicBezTo>
                <a:cubicBezTo>
                  <a:pt x="2563513" y="815547"/>
                  <a:pt x="2586125" y="830253"/>
                  <a:pt x="2586125" y="830253"/>
                </a:cubicBezTo>
                <a:cubicBezTo>
                  <a:pt x="2607549" y="862387"/>
                  <a:pt x="2584993" y="832600"/>
                  <a:pt x="2619784" y="863912"/>
                </a:cubicBezTo>
                <a:lnTo>
                  <a:pt x="2670272" y="914400"/>
                </a:lnTo>
                <a:cubicBezTo>
                  <a:pt x="2675882" y="920010"/>
                  <a:pt x="2682701" y="924629"/>
                  <a:pt x="2687102" y="931230"/>
                </a:cubicBezTo>
                <a:cubicBezTo>
                  <a:pt x="2719966" y="980527"/>
                  <a:pt x="2667463" y="902825"/>
                  <a:pt x="2720761" y="976108"/>
                </a:cubicBezTo>
                <a:cubicBezTo>
                  <a:pt x="2751561" y="1018458"/>
                  <a:pt x="2729670" y="1000746"/>
                  <a:pt x="2760029" y="1020987"/>
                </a:cubicBezTo>
                <a:cubicBezTo>
                  <a:pt x="2763769" y="1026597"/>
                  <a:pt x="2768234" y="1031786"/>
                  <a:pt x="2771249" y="1037816"/>
                </a:cubicBezTo>
                <a:cubicBezTo>
                  <a:pt x="2773894" y="1043105"/>
                  <a:pt x="2773987" y="1049477"/>
                  <a:pt x="2776859" y="1054646"/>
                </a:cubicBezTo>
                <a:cubicBezTo>
                  <a:pt x="2793634" y="1084841"/>
                  <a:pt x="2795685" y="1084692"/>
                  <a:pt x="2816127" y="1105134"/>
                </a:cubicBezTo>
                <a:cubicBezTo>
                  <a:pt x="2817997" y="1110744"/>
                  <a:pt x="2818107" y="1117295"/>
                  <a:pt x="2821737" y="1121963"/>
                </a:cubicBezTo>
                <a:cubicBezTo>
                  <a:pt x="2842429" y="1148566"/>
                  <a:pt x="2849730" y="1151845"/>
                  <a:pt x="2872226" y="1166842"/>
                </a:cubicBezTo>
                <a:cubicBezTo>
                  <a:pt x="2884604" y="1183346"/>
                  <a:pt x="2890260" y="1193091"/>
                  <a:pt x="2905884" y="1206111"/>
                </a:cubicBezTo>
                <a:cubicBezTo>
                  <a:pt x="2911064" y="1210427"/>
                  <a:pt x="2917104" y="1213590"/>
                  <a:pt x="2922714" y="1217330"/>
                </a:cubicBezTo>
                <a:lnTo>
                  <a:pt x="2945153" y="1250989"/>
                </a:lnTo>
                <a:cubicBezTo>
                  <a:pt x="2948893" y="1256599"/>
                  <a:pt x="2951605" y="1263051"/>
                  <a:pt x="2956373" y="1267819"/>
                </a:cubicBezTo>
                <a:lnTo>
                  <a:pt x="3029300" y="1340746"/>
                </a:lnTo>
                <a:cubicBezTo>
                  <a:pt x="3035911" y="1347357"/>
                  <a:pt x="3044260" y="1351966"/>
                  <a:pt x="3051740" y="1357576"/>
                </a:cubicBezTo>
                <a:cubicBezTo>
                  <a:pt x="3065360" y="1378006"/>
                  <a:pt x="3063631" y="1377797"/>
                  <a:pt x="3085399" y="1396844"/>
                </a:cubicBezTo>
                <a:cubicBezTo>
                  <a:pt x="3092435" y="1403001"/>
                  <a:pt x="3101227" y="1407063"/>
                  <a:pt x="3107838" y="1413674"/>
                </a:cubicBezTo>
                <a:cubicBezTo>
                  <a:pt x="3112605" y="1418441"/>
                  <a:pt x="3114578" y="1425464"/>
                  <a:pt x="3119057" y="1430503"/>
                </a:cubicBezTo>
                <a:cubicBezTo>
                  <a:pt x="3147003" y="1461943"/>
                  <a:pt x="3143967" y="1458330"/>
                  <a:pt x="3169546" y="1475382"/>
                </a:cubicBezTo>
                <a:cubicBezTo>
                  <a:pt x="3180766" y="1490341"/>
                  <a:pt x="3192833" y="1504701"/>
                  <a:pt x="3203205" y="1520260"/>
                </a:cubicBezTo>
                <a:cubicBezTo>
                  <a:pt x="3206945" y="1525870"/>
                  <a:pt x="3209159" y="1532878"/>
                  <a:pt x="3214424" y="1537090"/>
                </a:cubicBezTo>
                <a:cubicBezTo>
                  <a:pt x="3219042" y="1540784"/>
                  <a:pt x="3225965" y="1540055"/>
                  <a:pt x="3231254" y="1542700"/>
                </a:cubicBezTo>
                <a:cubicBezTo>
                  <a:pt x="3237284" y="1545715"/>
                  <a:pt x="3242473" y="1550179"/>
                  <a:pt x="3248083" y="1553919"/>
                </a:cubicBezTo>
                <a:cubicBezTo>
                  <a:pt x="3251823" y="1559529"/>
                  <a:pt x="3254535" y="1565981"/>
                  <a:pt x="3259303" y="1570749"/>
                </a:cubicBezTo>
                <a:cubicBezTo>
                  <a:pt x="3266339" y="1577785"/>
                  <a:pt x="3311736" y="1608184"/>
                  <a:pt x="3315401" y="1610017"/>
                </a:cubicBezTo>
                <a:cubicBezTo>
                  <a:pt x="3322881" y="1613757"/>
                  <a:pt x="3331035" y="1616376"/>
                  <a:pt x="3337840" y="1621237"/>
                </a:cubicBezTo>
                <a:cubicBezTo>
                  <a:pt x="3344296" y="1625848"/>
                  <a:pt x="3347735" y="1634213"/>
                  <a:pt x="3354670" y="1638066"/>
                </a:cubicBezTo>
                <a:cubicBezTo>
                  <a:pt x="3365008" y="1643809"/>
                  <a:pt x="3388329" y="1649286"/>
                  <a:pt x="3388329" y="1649286"/>
                </a:cubicBezTo>
                <a:cubicBezTo>
                  <a:pt x="3393939" y="1654896"/>
                  <a:pt x="3398557" y="1661715"/>
                  <a:pt x="3405158" y="1666116"/>
                </a:cubicBezTo>
                <a:cubicBezTo>
                  <a:pt x="3410078" y="1669396"/>
                  <a:pt x="3416553" y="1669396"/>
                  <a:pt x="3421988" y="1671725"/>
                </a:cubicBezTo>
                <a:cubicBezTo>
                  <a:pt x="3441914" y="1680264"/>
                  <a:pt x="3444357" y="1682898"/>
                  <a:pt x="3461256" y="1694165"/>
                </a:cubicBezTo>
                <a:cubicBezTo>
                  <a:pt x="3463126" y="1699775"/>
                  <a:pt x="3463172" y="1706377"/>
                  <a:pt x="3466866" y="1710994"/>
                </a:cubicBezTo>
                <a:cubicBezTo>
                  <a:pt x="3471078" y="1716259"/>
                  <a:pt x="3477978" y="1718641"/>
                  <a:pt x="3483695" y="1722214"/>
                </a:cubicBezTo>
                <a:cubicBezTo>
                  <a:pt x="3492941" y="1727993"/>
                  <a:pt x="3502546" y="1733189"/>
                  <a:pt x="3511745" y="1739043"/>
                </a:cubicBezTo>
                <a:cubicBezTo>
                  <a:pt x="3523121" y="1746282"/>
                  <a:pt x="3534184" y="1754002"/>
                  <a:pt x="3545403" y="1761482"/>
                </a:cubicBezTo>
                <a:cubicBezTo>
                  <a:pt x="3552004" y="1765883"/>
                  <a:pt x="3556138" y="1773233"/>
                  <a:pt x="3562233" y="1778312"/>
                </a:cubicBezTo>
                <a:cubicBezTo>
                  <a:pt x="3567412" y="1782628"/>
                  <a:pt x="3573452" y="1785792"/>
                  <a:pt x="3579062" y="1789532"/>
                </a:cubicBezTo>
                <a:lnTo>
                  <a:pt x="3601502" y="1823190"/>
                </a:lnTo>
                <a:cubicBezTo>
                  <a:pt x="3609123" y="1834621"/>
                  <a:pt x="3645348" y="1843416"/>
                  <a:pt x="3651990" y="1845630"/>
                </a:cubicBezTo>
                <a:lnTo>
                  <a:pt x="3668819" y="1851239"/>
                </a:lnTo>
                <a:cubicBezTo>
                  <a:pt x="3683448" y="1856115"/>
                  <a:pt x="3699069" y="1857582"/>
                  <a:pt x="3713698" y="1862459"/>
                </a:cubicBezTo>
                <a:cubicBezTo>
                  <a:pt x="3719308" y="1864329"/>
                  <a:pt x="3724673" y="1867233"/>
                  <a:pt x="3730527" y="1868069"/>
                </a:cubicBezTo>
                <a:cubicBezTo>
                  <a:pt x="3750974" y="1870990"/>
                  <a:pt x="3771666" y="1871809"/>
                  <a:pt x="3792235" y="1873679"/>
                </a:cubicBezTo>
                <a:lnTo>
                  <a:pt x="3859553" y="1896118"/>
                </a:lnTo>
                <a:cubicBezTo>
                  <a:pt x="3865163" y="1897988"/>
                  <a:pt x="3871463" y="1898448"/>
                  <a:pt x="3876383" y="1901728"/>
                </a:cubicBezTo>
                <a:cubicBezTo>
                  <a:pt x="3896691" y="1915266"/>
                  <a:pt x="3887182" y="1909932"/>
                  <a:pt x="3904432" y="1918557"/>
                </a:cubicBezTo>
              </a:path>
            </a:pathLst>
          </a:cu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52741" y="4471023"/>
            <a:ext cx="3517355" cy="499274"/>
          </a:xfrm>
          <a:custGeom>
            <a:avLst/>
            <a:gdLst>
              <a:gd name="connsiteX0" fmla="*/ 0 w 3517355"/>
              <a:gd name="connsiteY0" fmla="*/ 499274 h 499274"/>
              <a:gd name="connsiteX1" fmla="*/ 0 w 3517355"/>
              <a:gd name="connsiteY1" fmla="*/ 499274 h 499274"/>
              <a:gd name="connsiteX2" fmla="*/ 50488 w 3517355"/>
              <a:gd name="connsiteY2" fmla="*/ 488054 h 499274"/>
              <a:gd name="connsiteX3" fmla="*/ 100977 w 3517355"/>
              <a:gd name="connsiteY3" fmla="*/ 454395 h 499274"/>
              <a:gd name="connsiteX4" fmla="*/ 117806 w 3517355"/>
              <a:gd name="connsiteY4" fmla="*/ 448786 h 499274"/>
              <a:gd name="connsiteX5" fmla="*/ 145855 w 3517355"/>
              <a:gd name="connsiteY5" fmla="*/ 420737 h 499274"/>
              <a:gd name="connsiteX6" fmla="*/ 162685 w 3517355"/>
              <a:gd name="connsiteY6" fmla="*/ 409517 h 499274"/>
              <a:gd name="connsiteX7" fmla="*/ 173904 w 3517355"/>
              <a:gd name="connsiteY7" fmla="*/ 392687 h 499274"/>
              <a:gd name="connsiteX8" fmla="*/ 224393 w 3517355"/>
              <a:gd name="connsiteY8" fmla="*/ 359029 h 499274"/>
              <a:gd name="connsiteX9" fmla="*/ 258052 w 3517355"/>
              <a:gd name="connsiteY9" fmla="*/ 336589 h 499274"/>
              <a:gd name="connsiteX10" fmla="*/ 274881 w 3517355"/>
              <a:gd name="connsiteY10" fmla="*/ 330979 h 499274"/>
              <a:gd name="connsiteX11" fmla="*/ 308540 w 3517355"/>
              <a:gd name="connsiteY11" fmla="*/ 308540 h 499274"/>
              <a:gd name="connsiteX12" fmla="*/ 325369 w 3517355"/>
              <a:gd name="connsiteY12" fmla="*/ 302930 h 499274"/>
              <a:gd name="connsiteX13" fmla="*/ 359028 w 3517355"/>
              <a:gd name="connsiteY13" fmla="*/ 280491 h 499274"/>
              <a:gd name="connsiteX14" fmla="*/ 392687 w 3517355"/>
              <a:gd name="connsiteY14" fmla="*/ 258052 h 499274"/>
              <a:gd name="connsiteX15" fmla="*/ 409517 w 3517355"/>
              <a:gd name="connsiteY15" fmla="*/ 241222 h 499274"/>
              <a:gd name="connsiteX16" fmla="*/ 426346 w 3517355"/>
              <a:gd name="connsiteY16" fmla="*/ 230003 h 499274"/>
              <a:gd name="connsiteX17" fmla="*/ 460005 w 3517355"/>
              <a:gd name="connsiteY17" fmla="*/ 190734 h 499274"/>
              <a:gd name="connsiteX18" fmla="*/ 476834 w 3517355"/>
              <a:gd name="connsiteY18" fmla="*/ 185124 h 499274"/>
              <a:gd name="connsiteX19" fmla="*/ 504884 w 3517355"/>
              <a:gd name="connsiteY19" fmla="*/ 151465 h 499274"/>
              <a:gd name="connsiteX20" fmla="*/ 521713 w 3517355"/>
              <a:gd name="connsiteY20" fmla="*/ 140246 h 499274"/>
              <a:gd name="connsiteX21" fmla="*/ 544152 w 3517355"/>
              <a:gd name="connsiteY21" fmla="*/ 117806 h 499274"/>
              <a:gd name="connsiteX22" fmla="*/ 555372 w 3517355"/>
              <a:gd name="connsiteY22" fmla="*/ 100977 h 499274"/>
              <a:gd name="connsiteX23" fmla="*/ 594641 w 3517355"/>
              <a:gd name="connsiteY23" fmla="*/ 72928 h 499274"/>
              <a:gd name="connsiteX24" fmla="*/ 605860 w 3517355"/>
              <a:gd name="connsiteY24" fmla="*/ 56098 h 499274"/>
              <a:gd name="connsiteX25" fmla="*/ 622690 w 3517355"/>
              <a:gd name="connsiteY25" fmla="*/ 50489 h 499274"/>
              <a:gd name="connsiteX26" fmla="*/ 661958 w 3517355"/>
              <a:gd name="connsiteY26" fmla="*/ 33659 h 499274"/>
              <a:gd name="connsiteX27" fmla="*/ 678788 w 3517355"/>
              <a:gd name="connsiteY27" fmla="*/ 22440 h 499274"/>
              <a:gd name="connsiteX28" fmla="*/ 712447 w 3517355"/>
              <a:gd name="connsiteY28" fmla="*/ 11220 h 499274"/>
              <a:gd name="connsiteX29" fmla="*/ 729276 w 3517355"/>
              <a:gd name="connsiteY29" fmla="*/ 5610 h 499274"/>
              <a:gd name="connsiteX30" fmla="*/ 768545 w 3517355"/>
              <a:gd name="connsiteY30" fmla="*/ 0 h 499274"/>
              <a:gd name="connsiteX31" fmla="*/ 1279038 w 3517355"/>
              <a:gd name="connsiteY31" fmla="*/ 5610 h 499274"/>
              <a:gd name="connsiteX32" fmla="*/ 1351966 w 3517355"/>
              <a:gd name="connsiteY32" fmla="*/ 16830 h 499274"/>
              <a:gd name="connsiteX33" fmla="*/ 1436113 w 3517355"/>
              <a:gd name="connsiteY33" fmla="*/ 22440 h 499274"/>
              <a:gd name="connsiteX34" fmla="*/ 1492211 w 3517355"/>
              <a:gd name="connsiteY34" fmla="*/ 33659 h 499274"/>
              <a:gd name="connsiteX35" fmla="*/ 1570749 w 3517355"/>
              <a:gd name="connsiteY35" fmla="*/ 44879 h 499274"/>
              <a:gd name="connsiteX36" fmla="*/ 1615627 w 3517355"/>
              <a:gd name="connsiteY36" fmla="*/ 56098 h 499274"/>
              <a:gd name="connsiteX37" fmla="*/ 1666115 w 3517355"/>
              <a:gd name="connsiteY37" fmla="*/ 61708 h 499274"/>
              <a:gd name="connsiteX38" fmla="*/ 1767092 w 3517355"/>
              <a:gd name="connsiteY38" fmla="*/ 78538 h 499274"/>
              <a:gd name="connsiteX39" fmla="*/ 1868069 w 3517355"/>
              <a:gd name="connsiteY39" fmla="*/ 84148 h 499274"/>
              <a:gd name="connsiteX40" fmla="*/ 1940996 w 3517355"/>
              <a:gd name="connsiteY40" fmla="*/ 95367 h 499274"/>
              <a:gd name="connsiteX41" fmla="*/ 1974655 w 3517355"/>
              <a:gd name="connsiteY41" fmla="*/ 100977 h 499274"/>
              <a:gd name="connsiteX42" fmla="*/ 2098071 w 3517355"/>
              <a:gd name="connsiteY42" fmla="*/ 106587 h 499274"/>
              <a:gd name="connsiteX43" fmla="*/ 2154169 w 3517355"/>
              <a:gd name="connsiteY43" fmla="*/ 117806 h 499274"/>
              <a:gd name="connsiteX44" fmla="*/ 2176609 w 3517355"/>
              <a:gd name="connsiteY44" fmla="*/ 123416 h 499274"/>
              <a:gd name="connsiteX45" fmla="*/ 2378562 w 3517355"/>
              <a:gd name="connsiteY45" fmla="*/ 134636 h 499274"/>
              <a:gd name="connsiteX46" fmla="*/ 2429050 w 3517355"/>
              <a:gd name="connsiteY46" fmla="*/ 145856 h 499274"/>
              <a:gd name="connsiteX47" fmla="*/ 2445880 w 3517355"/>
              <a:gd name="connsiteY47" fmla="*/ 151465 h 499274"/>
              <a:gd name="connsiteX48" fmla="*/ 2479539 w 3517355"/>
              <a:gd name="connsiteY48" fmla="*/ 157075 h 499274"/>
              <a:gd name="connsiteX49" fmla="*/ 2530027 w 3517355"/>
              <a:gd name="connsiteY49" fmla="*/ 173905 h 499274"/>
              <a:gd name="connsiteX50" fmla="*/ 2586125 w 3517355"/>
              <a:gd name="connsiteY50" fmla="*/ 185124 h 499274"/>
              <a:gd name="connsiteX51" fmla="*/ 2625394 w 3517355"/>
              <a:gd name="connsiteY51" fmla="*/ 207564 h 499274"/>
              <a:gd name="connsiteX52" fmla="*/ 2659053 w 3517355"/>
              <a:gd name="connsiteY52" fmla="*/ 218783 h 499274"/>
              <a:gd name="connsiteX53" fmla="*/ 2692712 w 3517355"/>
              <a:gd name="connsiteY53" fmla="*/ 241222 h 499274"/>
              <a:gd name="connsiteX54" fmla="*/ 2709541 w 3517355"/>
              <a:gd name="connsiteY54" fmla="*/ 246832 h 499274"/>
              <a:gd name="connsiteX55" fmla="*/ 2726371 w 3517355"/>
              <a:gd name="connsiteY55" fmla="*/ 258052 h 499274"/>
              <a:gd name="connsiteX56" fmla="*/ 2771249 w 3517355"/>
              <a:gd name="connsiteY56" fmla="*/ 269271 h 499274"/>
              <a:gd name="connsiteX57" fmla="*/ 2793688 w 3517355"/>
              <a:gd name="connsiteY57" fmla="*/ 280491 h 499274"/>
              <a:gd name="connsiteX58" fmla="*/ 2855396 w 3517355"/>
              <a:gd name="connsiteY58" fmla="*/ 291711 h 499274"/>
              <a:gd name="connsiteX59" fmla="*/ 2883446 w 3517355"/>
              <a:gd name="connsiteY59" fmla="*/ 302930 h 499274"/>
              <a:gd name="connsiteX60" fmla="*/ 2900275 w 3517355"/>
              <a:gd name="connsiteY60" fmla="*/ 314150 h 499274"/>
              <a:gd name="connsiteX61" fmla="*/ 2922714 w 3517355"/>
              <a:gd name="connsiteY61" fmla="*/ 319760 h 499274"/>
              <a:gd name="connsiteX62" fmla="*/ 2939544 w 3517355"/>
              <a:gd name="connsiteY62" fmla="*/ 330979 h 499274"/>
              <a:gd name="connsiteX63" fmla="*/ 2995642 w 3517355"/>
              <a:gd name="connsiteY63" fmla="*/ 347809 h 499274"/>
              <a:gd name="connsiteX64" fmla="*/ 3029301 w 3517355"/>
              <a:gd name="connsiteY64" fmla="*/ 359029 h 499274"/>
              <a:gd name="connsiteX65" fmla="*/ 3057350 w 3517355"/>
              <a:gd name="connsiteY65" fmla="*/ 364638 h 499274"/>
              <a:gd name="connsiteX66" fmla="*/ 3074179 w 3517355"/>
              <a:gd name="connsiteY66" fmla="*/ 370248 h 499274"/>
              <a:gd name="connsiteX67" fmla="*/ 3119058 w 3517355"/>
              <a:gd name="connsiteY67" fmla="*/ 381468 h 499274"/>
              <a:gd name="connsiteX68" fmla="*/ 3169546 w 3517355"/>
              <a:gd name="connsiteY68" fmla="*/ 398297 h 499274"/>
              <a:gd name="connsiteX69" fmla="*/ 3276133 w 3517355"/>
              <a:gd name="connsiteY69" fmla="*/ 415127 h 499274"/>
              <a:gd name="connsiteX70" fmla="*/ 3304182 w 3517355"/>
              <a:gd name="connsiteY70" fmla="*/ 420737 h 499274"/>
              <a:gd name="connsiteX71" fmla="*/ 3326621 w 3517355"/>
              <a:gd name="connsiteY71" fmla="*/ 426346 h 499274"/>
              <a:gd name="connsiteX72" fmla="*/ 3388329 w 3517355"/>
              <a:gd name="connsiteY72" fmla="*/ 431956 h 499274"/>
              <a:gd name="connsiteX73" fmla="*/ 3450037 w 3517355"/>
              <a:gd name="connsiteY73" fmla="*/ 448786 h 499274"/>
              <a:gd name="connsiteX74" fmla="*/ 3483696 w 3517355"/>
              <a:gd name="connsiteY74" fmla="*/ 460005 h 499274"/>
              <a:gd name="connsiteX75" fmla="*/ 3494915 w 3517355"/>
              <a:gd name="connsiteY75" fmla="*/ 476835 h 499274"/>
              <a:gd name="connsiteX76" fmla="*/ 3511745 w 3517355"/>
              <a:gd name="connsiteY76" fmla="*/ 482444 h 499274"/>
              <a:gd name="connsiteX77" fmla="*/ 3517355 w 3517355"/>
              <a:gd name="connsiteY77" fmla="*/ 488054 h 4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517355" h="499274">
                <a:moveTo>
                  <a:pt x="0" y="499274"/>
                </a:moveTo>
                <a:lnTo>
                  <a:pt x="0" y="499274"/>
                </a:lnTo>
                <a:cubicBezTo>
                  <a:pt x="16829" y="495534"/>
                  <a:pt x="34481" y="494457"/>
                  <a:pt x="50488" y="488054"/>
                </a:cubicBezTo>
                <a:cubicBezTo>
                  <a:pt x="50489" y="488053"/>
                  <a:pt x="92562" y="460005"/>
                  <a:pt x="100977" y="454395"/>
                </a:cubicBezTo>
                <a:cubicBezTo>
                  <a:pt x="105897" y="451115"/>
                  <a:pt x="112196" y="450656"/>
                  <a:pt x="117806" y="448786"/>
                </a:cubicBezTo>
                <a:cubicBezTo>
                  <a:pt x="162688" y="418865"/>
                  <a:pt x="108456" y="458136"/>
                  <a:pt x="145855" y="420737"/>
                </a:cubicBezTo>
                <a:cubicBezTo>
                  <a:pt x="150623" y="415969"/>
                  <a:pt x="157075" y="413257"/>
                  <a:pt x="162685" y="409517"/>
                </a:cubicBezTo>
                <a:cubicBezTo>
                  <a:pt x="166425" y="403907"/>
                  <a:pt x="168830" y="397127"/>
                  <a:pt x="173904" y="392687"/>
                </a:cubicBezTo>
                <a:cubicBezTo>
                  <a:pt x="173917" y="392675"/>
                  <a:pt x="215971" y="364644"/>
                  <a:pt x="224393" y="359029"/>
                </a:cubicBezTo>
                <a:lnTo>
                  <a:pt x="258052" y="336589"/>
                </a:lnTo>
                <a:cubicBezTo>
                  <a:pt x="263662" y="334719"/>
                  <a:pt x="269712" y="333851"/>
                  <a:pt x="274881" y="330979"/>
                </a:cubicBezTo>
                <a:cubicBezTo>
                  <a:pt x="286668" y="324430"/>
                  <a:pt x="297320" y="316020"/>
                  <a:pt x="308540" y="308540"/>
                </a:cubicBezTo>
                <a:cubicBezTo>
                  <a:pt x="313460" y="305260"/>
                  <a:pt x="320200" y="305802"/>
                  <a:pt x="325369" y="302930"/>
                </a:cubicBezTo>
                <a:cubicBezTo>
                  <a:pt x="337156" y="296381"/>
                  <a:pt x="347808" y="287971"/>
                  <a:pt x="359028" y="280491"/>
                </a:cubicBezTo>
                <a:lnTo>
                  <a:pt x="392687" y="258052"/>
                </a:lnTo>
                <a:cubicBezTo>
                  <a:pt x="399288" y="253651"/>
                  <a:pt x="403422" y="246301"/>
                  <a:pt x="409517" y="241222"/>
                </a:cubicBezTo>
                <a:cubicBezTo>
                  <a:pt x="414696" y="236906"/>
                  <a:pt x="421579" y="234770"/>
                  <a:pt x="426346" y="230003"/>
                </a:cubicBezTo>
                <a:cubicBezTo>
                  <a:pt x="441897" y="214452"/>
                  <a:pt x="441689" y="202945"/>
                  <a:pt x="460005" y="190734"/>
                </a:cubicBezTo>
                <a:cubicBezTo>
                  <a:pt x="464925" y="187454"/>
                  <a:pt x="471224" y="186994"/>
                  <a:pt x="476834" y="185124"/>
                </a:cubicBezTo>
                <a:cubicBezTo>
                  <a:pt x="487866" y="168577"/>
                  <a:pt x="488687" y="164963"/>
                  <a:pt x="504884" y="151465"/>
                </a:cubicBezTo>
                <a:cubicBezTo>
                  <a:pt x="510063" y="147149"/>
                  <a:pt x="516103" y="143986"/>
                  <a:pt x="521713" y="140246"/>
                </a:cubicBezTo>
                <a:cubicBezTo>
                  <a:pt x="533953" y="103527"/>
                  <a:pt x="516954" y="139565"/>
                  <a:pt x="544152" y="117806"/>
                </a:cubicBezTo>
                <a:cubicBezTo>
                  <a:pt x="549417" y="113594"/>
                  <a:pt x="550605" y="105744"/>
                  <a:pt x="555372" y="100977"/>
                </a:cubicBezTo>
                <a:cubicBezTo>
                  <a:pt x="562330" y="94019"/>
                  <a:pt x="585086" y="79298"/>
                  <a:pt x="594641" y="72928"/>
                </a:cubicBezTo>
                <a:cubicBezTo>
                  <a:pt x="598381" y="67318"/>
                  <a:pt x="600595" y="60310"/>
                  <a:pt x="605860" y="56098"/>
                </a:cubicBezTo>
                <a:cubicBezTo>
                  <a:pt x="610478" y="52404"/>
                  <a:pt x="617401" y="53133"/>
                  <a:pt x="622690" y="50489"/>
                </a:cubicBezTo>
                <a:cubicBezTo>
                  <a:pt x="661436" y="31116"/>
                  <a:pt x="615250" y="45336"/>
                  <a:pt x="661958" y="33659"/>
                </a:cubicBezTo>
                <a:cubicBezTo>
                  <a:pt x="667568" y="29919"/>
                  <a:pt x="672627" y="25178"/>
                  <a:pt x="678788" y="22440"/>
                </a:cubicBezTo>
                <a:cubicBezTo>
                  <a:pt x="689595" y="17637"/>
                  <a:pt x="701227" y="14960"/>
                  <a:pt x="712447" y="11220"/>
                </a:cubicBezTo>
                <a:lnTo>
                  <a:pt x="729276" y="5610"/>
                </a:lnTo>
                <a:cubicBezTo>
                  <a:pt x="741820" y="1428"/>
                  <a:pt x="755455" y="1870"/>
                  <a:pt x="768545" y="0"/>
                </a:cubicBezTo>
                <a:lnTo>
                  <a:pt x="1279038" y="5610"/>
                </a:lnTo>
                <a:cubicBezTo>
                  <a:pt x="1554624" y="11067"/>
                  <a:pt x="1250093" y="5510"/>
                  <a:pt x="1351966" y="16830"/>
                </a:cubicBezTo>
                <a:cubicBezTo>
                  <a:pt x="1379905" y="19934"/>
                  <a:pt x="1408064" y="20570"/>
                  <a:pt x="1436113" y="22440"/>
                </a:cubicBezTo>
                <a:cubicBezTo>
                  <a:pt x="1454812" y="26180"/>
                  <a:pt x="1473289" y="31294"/>
                  <a:pt x="1492211" y="33659"/>
                </a:cubicBezTo>
                <a:cubicBezTo>
                  <a:pt x="1548377" y="40680"/>
                  <a:pt x="1522219" y="36790"/>
                  <a:pt x="1570749" y="44879"/>
                </a:cubicBezTo>
                <a:cubicBezTo>
                  <a:pt x="1590329" y="51406"/>
                  <a:pt x="1591929" y="52713"/>
                  <a:pt x="1615627" y="56098"/>
                </a:cubicBezTo>
                <a:cubicBezTo>
                  <a:pt x="1632390" y="58493"/>
                  <a:pt x="1649331" y="59470"/>
                  <a:pt x="1666115" y="61708"/>
                </a:cubicBezTo>
                <a:cubicBezTo>
                  <a:pt x="1699963" y="66221"/>
                  <a:pt x="1732976" y="75809"/>
                  <a:pt x="1767092" y="78538"/>
                </a:cubicBezTo>
                <a:cubicBezTo>
                  <a:pt x="1800696" y="81226"/>
                  <a:pt x="1834410" y="82278"/>
                  <a:pt x="1868069" y="84148"/>
                </a:cubicBezTo>
                <a:cubicBezTo>
                  <a:pt x="1921647" y="94862"/>
                  <a:pt x="1869666" y="85177"/>
                  <a:pt x="1940996" y="95367"/>
                </a:cubicBezTo>
                <a:cubicBezTo>
                  <a:pt x="1952256" y="96976"/>
                  <a:pt x="1963309" y="100167"/>
                  <a:pt x="1974655" y="100977"/>
                </a:cubicBezTo>
                <a:cubicBezTo>
                  <a:pt x="2015731" y="103911"/>
                  <a:pt x="2056932" y="104717"/>
                  <a:pt x="2098071" y="106587"/>
                </a:cubicBezTo>
                <a:cubicBezTo>
                  <a:pt x="2132635" y="118108"/>
                  <a:pt x="2097443" y="107493"/>
                  <a:pt x="2154169" y="117806"/>
                </a:cubicBezTo>
                <a:cubicBezTo>
                  <a:pt x="2161755" y="119185"/>
                  <a:pt x="2168952" y="122515"/>
                  <a:pt x="2176609" y="123416"/>
                </a:cubicBezTo>
                <a:cubicBezTo>
                  <a:pt x="2228850" y="129562"/>
                  <a:pt x="2337492" y="132850"/>
                  <a:pt x="2378562" y="134636"/>
                </a:cubicBezTo>
                <a:cubicBezTo>
                  <a:pt x="2416443" y="147263"/>
                  <a:pt x="2369823" y="132695"/>
                  <a:pt x="2429050" y="145856"/>
                </a:cubicBezTo>
                <a:cubicBezTo>
                  <a:pt x="2434823" y="147139"/>
                  <a:pt x="2440107" y="150182"/>
                  <a:pt x="2445880" y="151465"/>
                </a:cubicBezTo>
                <a:cubicBezTo>
                  <a:pt x="2456984" y="153932"/>
                  <a:pt x="2468549" y="154144"/>
                  <a:pt x="2479539" y="157075"/>
                </a:cubicBezTo>
                <a:cubicBezTo>
                  <a:pt x="2496680" y="161646"/>
                  <a:pt x="2512529" y="170989"/>
                  <a:pt x="2530027" y="173905"/>
                </a:cubicBezTo>
                <a:cubicBezTo>
                  <a:pt x="2571291" y="180781"/>
                  <a:pt x="2552651" y="176755"/>
                  <a:pt x="2586125" y="185124"/>
                </a:cubicBezTo>
                <a:cubicBezTo>
                  <a:pt x="2601303" y="195243"/>
                  <a:pt x="2607603" y="200448"/>
                  <a:pt x="2625394" y="207564"/>
                </a:cubicBezTo>
                <a:cubicBezTo>
                  <a:pt x="2636375" y="211956"/>
                  <a:pt x="2659053" y="218783"/>
                  <a:pt x="2659053" y="218783"/>
                </a:cubicBezTo>
                <a:cubicBezTo>
                  <a:pt x="2670273" y="226263"/>
                  <a:pt x="2679920" y="236958"/>
                  <a:pt x="2692712" y="241222"/>
                </a:cubicBezTo>
                <a:cubicBezTo>
                  <a:pt x="2698322" y="243092"/>
                  <a:pt x="2704252" y="244187"/>
                  <a:pt x="2709541" y="246832"/>
                </a:cubicBezTo>
                <a:cubicBezTo>
                  <a:pt x="2715572" y="249847"/>
                  <a:pt x="2720058" y="255685"/>
                  <a:pt x="2726371" y="258052"/>
                </a:cubicBezTo>
                <a:cubicBezTo>
                  <a:pt x="2796592" y="284386"/>
                  <a:pt x="2722817" y="248515"/>
                  <a:pt x="2771249" y="269271"/>
                </a:cubicBezTo>
                <a:cubicBezTo>
                  <a:pt x="2778935" y="272565"/>
                  <a:pt x="2785620" y="278291"/>
                  <a:pt x="2793688" y="280491"/>
                </a:cubicBezTo>
                <a:cubicBezTo>
                  <a:pt x="2857963" y="298021"/>
                  <a:pt x="2809999" y="276579"/>
                  <a:pt x="2855396" y="291711"/>
                </a:cubicBezTo>
                <a:cubicBezTo>
                  <a:pt x="2864949" y="294895"/>
                  <a:pt x="2874439" y="298427"/>
                  <a:pt x="2883446" y="302930"/>
                </a:cubicBezTo>
                <a:cubicBezTo>
                  <a:pt x="2889476" y="305945"/>
                  <a:pt x="2894078" y="311494"/>
                  <a:pt x="2900275" y="314150"/>
                </a:cubicBezTo>
                <a:cubicBezTo>
                  <a:pt x="2907361" y="317187"/>
                  <a:pt x="2915234" y="317890"/>
                  <a:pt x="2922714" y="319760"/>
                </a:cubicBezTo>
                <a:cubicBezTo>
                  <a:pt x="2928324" y="323500"/>
                  <a:pt x="2933383" y="328241"/>
                  <a:pt x="2939544" y="330979"/>
                </a:cubicBezTo>
                <a:cubicBezTo>
                  <a:pt x="2967010" y="343186"/>
                  <a:pt x="2970535" y="340277"/>
                  <a:pt x="2995642" y="347809"/>
                </a:cubicBezTo>
                <a:cubicBezTo>
                  <a:pt x="3006970" y="351207"/>
                  <a:pt x="3017704" y="356710"/>
                  <a:pt x="3029301" y="359029"/>
                </a:cubicBezTo>
                <a:cubicBezTo>
                  <a:pt x="3038651" y="360899"/>
                  <a:pt x="3048100" y="362326"/>
                  <a:pt x="3057350" y="364638"/>
                </a:cubicBezTo>
                <a:cubicBezTo>
                  <a:pt x="3063087" y="366072"/>
                  <a:pt x="3068474" y="368692"/>
                  <a:pt x="3074179" y="370248"/>
                </a:cubicBezTo>
                <a:cubicBezTo>
                  <a:pt x="3089056" y="374305"/>
                  <a:pt x="3119058" y="381468"/>
                  <a:pt x="3119058" y="381468"/>
                </a:cubicBezTo>
                <a:cubicBezTo>
                  <a:pt x="3147866" y="400673"/>
                  <a:pt x="3124993" y="388750"/>
                  <a:pt x="3169546" y="398297"/>
                </a:cubicBezTo>
                <a:cubicBezTo>
                  <a:pt x="3253254" y="416235"/>
                  <a:pt x="3173899" y="405833"/>
                  <a:pt x="3276133" y="415127"/>
                </a:cubicBezTo>
                <a:cubicBezTo>
                  <a:pt x="3285483" y="416997"/>
                  <a:pt x="3294874" y="418669"/>
                  <a:pt x="3304182" y="420737"/>
                </a:cubicBezTo>
                <a:cubicBezTo>
                  <a:pt x="3311708" y="422409"/>
                  <a:pt x="3318979" y="425327"/>
                  <a:pt x="3326621" y="426346"/>
                </a:cubicBezTo>
                <a:cubicBezTo>
                  <a:pt x="3347094" y="429076"/>
                  <a:pt x="3367760" y="430086"/>
                  <a:pt x="3388329" y="431956"/>
                </a:cubicBezTo>
                <a:cubicBezTo>
                  <a:pt x="3419787" y="442443"/>
                  <a:pt x="3399421" y="436132"/>
                  <a:pt x="3450037" y="448786"/>
                </a:cubicBezTo>
                <a:cubicBezTo>
                  <a:pt x="3461510" y="451654"/>
                  <a:pt x="3483696" y="460005"/>
                  <a:pt x="3483696" y="460005"/>
                </a:cubicBezTo>
                <a:cubicBezTo>
                  <a:pt x="3487436" y="465615"/>
                  <a:pt x="3489650" y="472623"/>
                  <a:pt x="3494915" y="476835"/>
                </a:cubicBezTo>
                <a:cubicBezTo>
                  <a:pt x="3499533" y="480529"/>
                  <a:pt x="3506456" y="479800"/>
                  <a:pt x="3511745" y="482444"/>
                </a:cubicBezTo>
                <a:cubicBezTo>
                  <a:pt x="3514110" y="483627"/>
                  <a:pt x="3515485" y="486184"/>
                  <a:pt x="3517355" y="488054"/>
                </a:cubicBezTo>
              </a:path>
            </a:pathLst>
          </a:custGeom>
          <a:ln w="1016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7464135">
            <a:off x="2966340" y="345474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Early era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6748" y="2369084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Mid-range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878" y="2665433"/>
            <a:ext cx="219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High end TOF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4617" y="41521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PRF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56825" t="43001" r="31706" b="30184"/>
          <a:stretch>
            <a:fillRect/>
          </a:stretch>
        </p:blipFill>
        <p:spPr bwMode="auto">
          <a:xfrm>
            <a:off x="0" y="2743200"/>
            <a:ext cx="2573382" cy="22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116531"/>
            <a:ext cx="878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SNMMI’s Clinical Trials Network (CTN) sent the same phantom to 170 sites, and collected and analyzed the images.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581" y="5682112"/>
            <a:ext cx="82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LARGE DIFFERENCES BETWEEN SCANNERS!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57890"/>
            <a:ext cx="32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SUV = PET image value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scanner harmonization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9" y="1943321"/>
            <a:ext cx="7722013" cy="45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12209"/>
            <a:ext cx="8458200" cy="831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WONIX method for scanner harmonization: </a:t>
            </a:r>
          </a:p>
        </p:txBody>
      </p:sp>
    </p:spTree>
    <p:extLst>
      <p:ext uri="{BB962C8B-B14F-4D97-AF65-F5344CB8AC3E}">
        <p14:creationId xmlns:p14="http://schemas.microsoft.com/office/powerpoint/2010/main" val="21466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scanner harmonization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5" y="1472411"/>
            <a:ext cx="7755685" cy="51516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96597" y="2020194"/>
            <a:ext cx="3737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Results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SUV differences:    </a:t>
            </a:r>
            <a:r>
              <a:rPr lang="en-US" sz="2000" b="1" dirty="0" smtClean="0">
                <a:solidFill>
                  <a:schemeClr val="accent1"/>
                </a:solidFill>
              </a:rPr>
              <a:t>22%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→  </a:t>
            </a:r>
            <a:r>
              <a:rPr lang="en-US" sz="2000" b="1" dirty="0" smtClean="0">
                <a:solidFill>
                  <a:srgbClr val="66FF33"/>
                </a:solidFill>
              </a:rPr>
              <a:t>6%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Noise differences:  </a:t>
            </a:r>
            <a:r>
              <a:rPr lang="en-US" sz="2000" b="1" dirty="0" smtClean="0">
                <a:solidFill>
                  <a:schemeClr val="accent1"/>
                </a:solidFill>
              </a:rPr>
              <a:t>24%</a:t>
            </a:r>
            <a:r>
              <a:rPr lang="en-US" sz="2000" dirty="0" smtClean="0">
                <a:solidFill>
                  <a:schemeClr val="bg1"/>
                </a:solidFill>
              </a:rPr>
              <a:t> →  </a:t>
            </a:r>
            <a:r>
              <a:rPr lang="en-US" sz="2000" b="1" dirty="0" smtClean="0">
                <a:solidFill>
                  <a:srgbClr val="66FF33"/>
                </a:solidFill>
              </a:rPr>
              <a:t>0%</a:t>
            </a:r>
            <a:endParaRPr lang="en-US" sz="2000" b="1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602" y="1127051"/>
            <a:ext cx="686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Melanoma patient scanned 3 months apart on 2 scanners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scanner harmonization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6" y="1231110"/>
            <a:ext cx="6742481" cy="403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934" y="5261919"/>
            <a:ext cx="773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lung </a:t>
            </a:r>
            <a:r>
              <a:rPr lang="en-US" dirty="0">
                <a:solidFill>
                  <a:schemeClr val="tx2"/>
                </a:solidFill>
              </a:rPr>
              <a:t>cancer patient had multiple PET/CT exams on the Discovery VCT (DVCT) and Discovery 710 (D710) scanners. </a:t>
            </a:r>
            <a:r>
              <a:rPr lang="en-US" dirty="0" err="1" smtClean="0">
                <a:solidFill>
                  <a:schemeClr val="tx2"/>
                </a:solidFill>
              </a:rPr>
              <a:t>SUV</a:t>
            </a:r>
            <a:r>
              <a:rPr lang="en-US" sz="1200" dirty="0" err="1" smtClean="0">
                <a:solidFill>
                  <a:schemeClr val="tx2"/>
                </a:solidFill>
              </a:rPr>
              <a:t>max</a:t>
            </a:r>
            <a:r>
              <a:rPr lang="en-US" dirty="0" smtClean="0">
                <a:solidFill>
                  <a:schemeClr val="tx2"/>
                </a:solidFill>
              </a:rPr>
              <a:t> was measured over </a:t>
            </a:r>
            <a:r>
              <a:rPr lang="en-US" dirty="0">
                <a:solidFill>
                  <a:schemeClr val="tx2"/>
                </a:solidFill>
              </a:rPr>
              <a:t>time with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red</a:t>
            </a:r>
            <a:r>
              <a:rPr lang="en-US" dirty="0" smtClean="0">
                <a:solidFill>
                  <a:schemeClr val="tx2"/>
                </a:solidFill>
              </a:rPr>
              <a:t>) and </a:t>
            </a:r>
            <a:r>
              <a:rPr lang="en-US" dirty="0">
                <a:solidFill>
                  <a:schemeClr val="tx2"/>
                </a:solidFill>
              </a:rPr>
              <a:t>without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blue</a:t>
            </a:r>
            <a:r>
              <a:rPr lang="en-US" dirty="0" smtClean="0">
                <a:solidFill>
                  <a:schemeClr val="tx2"/>
                </a:solidFill>
              </a:rPr>
              <a:t>) harmonization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734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WONIX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72896" cy="5410200"/>
          </a:xfrm>
        </p:spPr>
        <p:txBody>
          <a:bodyPr/>
          <a:lstStyle/>
          <a:p>
            <a:pPr marL="61913" indent="-4763">
              <a:buNone/>
            </a:pPr>
            <a:r>
              <a:rPr lang="en-US" dirty="0" smtClean="0"/>
              <a:t>Provide </a:t>
            </a:r>
            <a:r>
              <a:rPr lang="en-US" dirty="0"/>
              <a:t>Wisconsin residents with access to advanced molecular imaging clinical </a:t>
            </a:r>
            <a:r>
              <a:rPr lang="en-US" dirty="0" smtClean="0"/>
              <a:t>trials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1. </a:t>
            </a:r>
            <a:r>
              <a:rPr lang="en-US" dirty="0" smtClean="0"/>
              <a:t>Increase availability of advanced molecular   </a:t>
            </a:r>
            <a:br>
              <a:rPr lang="en-US" dirty="0" smtClean="0"/>
            </a:br>
            <a:r>
              <a:rPr lang="en-US" dirty="0" smtClean="0"/>
              <a:t>  imaging agents</a:t>
            </a: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2.</a:t>
            </a:r>
            <a:r>
              <a:rPr lang="en-US" dirty="0" smtClean="0"/>
              <a:t> Improve imaging standards</a:t>
            </a:r>
            <a:r>
              <a:rPr lang="en-US" sz="3200" dirty="0" smtClean="0"/>
              <a:t> </a:t>
            </a:r>
            <a:endParaRPr lang="en-US" dirty="0" smtClean="0"/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3.</a:t>
            </a:r>
            <a:r>
              <a:rPr lang="en-US" dirty="0" smtClean="0"/>
              <a:t> Establish an informatics highway for sharing data</a:t>
            </a: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4.</a:t>
            </a:r>
            <a:r>
              <a:rPr lang="en-US" dirty="0" smtClean="0"/>
              <a:t> Create a minable data warehouse</a:t>
            </a: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5.</a:t>
            </a:r>
            <a:r>
              <a:rPr lang="en-US" dirty="0" smtClean="0"/>
              <a:t> Implement state-of-the-art clinical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Harmonization workflow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358488"/>
            <a:ext cx="1828800" cy="76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Submit PET/CT images and form to WONIX UWCCC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110552" y="4499216"/>
            <a:ext cx="1828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Compare image quality to reference scanner</a:t>
            </a:r>
            <a:endParaRPr lang="en-US" sz="1400" dirty="0"/>
          </a:p>
        </p:txBody>
      </p:sp>
      <p:sp>
        <p:nvSpPr>
          <p:cNvPr id="7" name="Flowchart: Decision 6"/>
          <p:cNvSpPr/>
          <p:nvPr/>
        </p:nvSpPr>
        <p:spPr>
          <a:xfrm>
            <a:off x="2922896" y="5638800"/>
            <a:ext cx="2209800" cy="1066800"/>
          </a:xfrm>
          <a:prstGeom prst="flowChartDecis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Harmonized?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124200" y="1077032"/>
            <a:ext cx="1828800" cy="76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Perform Qualification PET/CT scan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124200" y="2217760"/>
            <a:ext cx="1828800" cy="76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Reconstruct PET images</a:t>
            </a:r>
            <a:endParaRPr lang="en-US" sz="1400" dirty="0"/>
          </a:p>
        </p:txBody>
      </p:sp>
      <p:cxnSp>
        <p:nvCxnSpPr>
          <p:cNvPr id="11" name="Elbow Connector 10"/>
          <p:cNvCxnSpPr>
            <a:stCxn id="7" idx="1"/>
            <a:endCxn id="27" idx="2"/>
          </p:cNvCxnSpPr>
          <p:nvPr/>
        </p:nvCxnSpPr>
        <p:spPr>
          <a:xfrm rot="10800000">
            <a:off x="1752600" y="4572000"/>
            <a:ext cx="1170296" cy="1600200"/>
          </a:xfrm>
          <a:prstGeom prst="bentConnector2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19800" y="5715000"/>
            <a:ext cx="16764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Send WONIX site the Harmonized Reconstruction Parameters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838200" y="3810000"/>
            <a:ext cx="1828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Send WONIX site PET/CT reconstruction request form</a:t>
            </a:r>
            <a:endParaRPr lang="en-US" sz="1400" dirty="0"/>
          </a:p>
        </p:txBody>
      </p:sp>
      <p:cxnSp>
        <p:nvCxnSpPr>
          <p:cNvPr id="30" name="Elbow Connector 10"/>
          <p:cNvCxnSpPr>
            <a:stCxn id="27" idx="0"/>
            <a:endCxn id="9" idx="1"/>
          </p:cNvCxnSpPr>
          <p:nvPr/>
        </p:nvCxnSpPr>
        <p:spPr>
          <a:xfrm rot="5400000" flipH="1" flipV="1">
            <a:off x="1832780" y="2518580"/>
            <a:ext cx="1211240" cy="1371600"/>
          </a:xfrm>
          <a:prstGeom prst="bentConnector2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0"/>
          <p:cNvCxnSpPr>
            <a:stCxn id="7" idx="3"/>
            <a:endCxn id="26" idx="1"/>
          </p:cNvCxnSpPr>
          <p:nvPr/>
        </p:nvCxnSpPr>
        <p:spPr>
          <a:xfrm>
            <a:off x="5132696" y="6172200"/>
            <a:ext cx="887104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0"/>
          <p:cNvCxnSpPr>
            <a:stCxn id="8" idx="2"/>
            <a:endCxn id="9" idx="0"/>
          </p:cNvCxnSpPr>
          <p:nvPr/>
        </p:nvCxnSpPr>
        <p:spPr>
          <a:xfrm>
            <a:off x="4038600" y="1839032"/>
            <a:ext cx="0" cy="378728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0"/>
          <p:cNvCxnSpPr>
            <a:stCxn id="9" idx="2"/>
            <a:endCxn id="4" idx="0"/>
          </p:cNvCxnSpPr>
          <p:nvPr/>
        </p:nvCxnSpPr>
        <p:spPr>
          <a:xfrm>
            <a:off x="4038600" y="2979760"/>
            <a:ext cx="0" cy="378728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0"/>
          <p:cNvCxnSpPr>
            <a:stCxn id="4" idx="2"/>
            <a:endCxn id="6" idx="0"/>
          </p:cNvCxnSpPr>
          <p:nvPr/>
        </p:nvCxnSpPr>
        <p:spPr>
          <a:xfrm flipH="1">
            <a:off x="4024952" y="4120488"/>
            <a:ext cx="13648" cy="378728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0"/>
          <p:cNvCxnSpPr>
            <a:stCxn id="6" idx="2"/>
            <a:endCxn id="7" idx="0"/>
          </p:cNvCxnSpPr>
          <p:nvPr/>
        </p:nvCxnSpPr>
        <p:spPr>
          <a:xfrm>
            <a:off x="4024952" y="5261216"/>
            <a:ext cx="2844" cy="377584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69808" y="601980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3150" y="60198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20" name="Elbow Connector 10"/>
          <p:cNvCxnSpPr>
            <a:stCxn id="26" idx="0"/>
            <a:endCxn id="24" idx="2"/>
          </p:cNvCxnSpPr>
          <p:nvPr/>
        </p:nvCxnSpPr>
        <p:spPr>
          <a:xfrm flipV="1">
            <a:off x="6858000" y="4119750"/>
            <a:ext cx="0" cy="159525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3600" y="3357750"/>
            <a:ext cx="1828800" cy="76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WONIX site uses recon parameters for all subsequent imaging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7414955" y="1143000"/>
            <a:ext cx="164592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Performed by </a:t>
            </a:r>
            <a:r>
              <a:rPr lang="en-US" sz="1400" b="1" dirty="0" smtClean="0"/>
              <a:t>WONIX site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7414955" y="1676400"/>
            <a:ext cx="164592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Performed by </a:t>
            </a:r>
            <a:r>
              <a:rPr lang="en-US" sz="1400" b="1" dirty="0" smtClean="0"/>
              <a:t>WONIX UWCCC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4350" y="3343275"/>
            <a:ext cx="5259129" cy="5810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Harmonize, harmonize, harmonize!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patient preparation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injection methods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scanning parameters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processing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922335" y="3030280"/>
            <a:ext cx="616688" cy="1148316"/>
          </a:xfrm>
          <a:prstGeom prst="lef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4760" y="3004273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Check scanner calibration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Evaluate image quality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Scanner harmonization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Image QA checks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4351" y="3832393"/>
            <a:ext cx="4823194" cy="5810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Harmonize, harmonize, harmonize!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patient preparation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injection methods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scanning parameters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processing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565068" y="2435703"/>
            <a:ext cx="6519555" cy="26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WONIX image analysis 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6326" y="3434317"/>
            <a:ext cx="1608286" cy="111641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WONIX site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22619" y="3992527"/>
            <a:ext cx="1092042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1512738" y="3434316"/>
            <a:ext cx="1301923" cy="125237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18206" y="3434317"/>
            <a:ext cx="1453116" cy="11164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quality assurance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08421" y="3434316"/>
            <a:ext cx="1151860" cy="1116419"/>
          </a:xfrm>
          <a:prstGeom prst="roundRect">
            <a:avLst/>
          </a:prstGeom>
          <a:ln w="76200"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97971" y="3434317"/>
            <a:ext cx="1280160" cy="11164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49442" y="3992527"/>
            <a:ext cx="28868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71322" y="3987276"/>
            <a:ext cx="1253283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4222682" y="3424710"/>
            <a:ext cx="1301923" cy="125237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4559386" y="3987276"/>
            <a:ext cx="28868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3" idx="1"/>
          </p:cNvCxnSpPr>
          <p:nvPr/>
        </p:nvCxnSpPr>
        <p:spPr>
          <a:xfrm>
            <a:off x="6751496" y="3992526"/>
            <a:ext cx="946475" cy="1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42" y="3301550"/>
            <a:ext cx="1410557" cy="1353470"/>
          </a:xfrm>
          <a:prstGeom prst="rect">
            <a:avLst/>
          </a:prstGeom>
          <a:noFill/>
          <a:ln>
            <a:noFill/>
          </a:ln>
          <a:effectLst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6693195" y="3992527"/>
            <a:ext cx="30715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12144" y="2516623"/>
            <a:ext cx="373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WONIX QA and Analysis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PET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PET, </a:t>
            </a:r>
            <a:r>
              <a:rPr lang="en-US" u="sng" dirty="0" smtClean="0"/>
              <a:t>if we’re careful</a:t>
            </a:r>
            <a:r>
              <a:rPr lang="en-US" dirty="0" smtClean="0"/>
              <a:t>, numbers can be used for comparisons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8210" r="13021" b="17787"/>
          <a:stretch/>
        </p:blipFill>
        <p:spPr bwMode="auto">
          <a:xfrm rot="10800000" flipH="1">
            <a:off x="5205401" y="2281458"/>
            <a:ext cx="27805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68775" y="3380960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6" idx="3"/>
            <a:endCxn id="7" idx="3"/>
          </p:cNvCxnSpPr>
          <p:nvPr/>
        </p:nvCxnSpPr>
        <p:spPr>
          <a:xfrm flipV="1">
            <a:off x="4928288" y="3543844"/>
            <a:ext cx="1364940" cy="652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9234" y="396567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8784" y="6370826"/>
            <a:ext cx="562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Goal: comparisons across </a:t>
            </a:r>
            <a:r>
              <a:rPr lang="en-US" sz="2800" b="1" dirty="0" smtClean="0">
                <a:solidFill>
                  <a:schemeClr val="accent1"/>
                </a:solidFill>
              </a:rPr>
              <a:t>SITES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489188" y="2281459"/>
            <a:ext cx="29291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2183690" y="3247941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5"/>
            <a:endCxn id="26" idx="1"/>
          </p:cNvCxnSpPr>
          <p:nvPr/>
        </p:nvCxnSpPr>
        <p:spPr>
          <a:xfrm>
            <a:off x="2326214" y="3410825"/>
            <a:ext cx="1207141" cy="469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3355" y="322694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297" y="599703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WONIX Site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3323" y="604869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WONIX Site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820" y="1775303"/>
            <a:ext cx="8877304" cy="4229258"/>
            <a:chOff x="123820" y="1775303"/>
            <a:chExt cx="8877304" cy="4229258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5" name="Group 4"/>
            <p:cNvGrpSpPr/>
            <p:nvPr/>
          </p:nvGrpSpPr>
          <p:grpSpPr>
            <a:xfrm>
              <a:off x="123820" y="2791696"/>
              <a:ext cx="8877304" cy="3212865"/>
              <a:chOff x="123820" y="2791696"/>
              <a:chExt cx="8877304" cy="3212865"/>
            </a:xfrm>
            <a:grpFill/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572000" y="4163273"/>
                <a:ext cx="0" cy="797347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123820" y="2791696"/>
                <a:ext cx="8877304" cy="3212865"/>
                <a:chOff x="123820" y="2791696"/>
                <a:chExt cx="8877304" cy="3212865"/>
              </a:xfrm>
              <a:grpFill/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23820" y="2791696"/>
                  <a:ext cx="8877304" cy="3212865"/>
                  <a:chOff x="114296" y="2960973"/>
                  <a:chExt cx="8877304" cy="3212865"/>
                </a:xfrm>
                <a:grpFill/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14296" y="4332550"/>
                    <a:ext cx="8877304" cy="1841288"/>
                    <a:chOff x="114296" y="3633532"/>
                    <a:chExt cx="8877304" cy="1841288"/>
                  </a:xfrm>
                  <a:grpFill/>
                </p:grpSpPr>
                <p:cxnSp>
                  <p:nvCxnSpPr>
                    <p:cNvPr id="27" name="Elbow Connector 8"/>
                    <p:cNvCxnSpPr/>
                    <p:nvPr/>
                  </p:nvCxnSpPr>
                  <p:spPr>
                    <a:xfrm>
                      <a:off x="4425461" y="3636885"/>
                      <a:ext cx="3651739" cy="633974"/>
                    </a:xfrm>
                    <a:prstGeom prst="bentConnector3">
                      <a:avLst>
                        <a:gd name="adj1" fmla="val 97733"/>
                      </a:avLst>
                    </a:prstGeom>
                    <a:grp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Elbow Connector 8"/>
                    <p:cNvCxnSpPr/>
                    <p:nvPr/>
                  </p:nvCxnSpPr>
                  <p:spPr>
                    <a:xfrm rot="10800000" flipV="1">
                      <a:off x="1001646" y="3636885"/>
                      <a:ext cx="3579881" cy="710174"/>
                    </a:xfrm>
                    <a:prstGeom prst="bentConnector3">
                      <a:avLst>
                        <a:gd name="adj1" fmla="val 95764"/>
                      </a:avLst>
                    </a:prstGeom>
                    <a:grp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3533776" y="4133699"/>
                      <a:ext cx="2057400" cy="589123"/>
                    </a:xfrm>
                    <a:prstGeom prst="rect">
                      <a:avLst/>
                    </a:prstGeom>
                    <a:solidFill>
                      <a:srgbClr val="F8F7F3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5720" tIns="45720" rIns="45720" bIns="45720" rtlCol="0" anchor="t" anchorCtr="0"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Informatics 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Richard Bruce, Co-Chair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Sean Fain, Co-Chair</a:t>
                      </a:r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010400" y="4133699"/>
                      <a:ext cx="1981200" cy="591312"/>
                    </a:xfrm>
                    <a:prstGeom prst="rect">
                      <a:avLst/>
                    </a:prstGeom>
                    <a:solidFill>
                      <a:srgbClr val="F8F7F3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5720" tIns="45720" rIns="45720" bIns="45720" rtlCol="0" anchor="t" anchorCtr="0"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Imaging Clinical Trials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Robert Jeraj, Co-Chair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Glenn Liu, Co-Chair</a:t>
                      </a:r>
                    </a:p>
                  </p:txBody>
                </p: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2897238" y="3643003"/>
                      <a:ext cx="0" cy="1222216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6315076" y="3649470"/>
                      <a:ext cx="0" cy="1307189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14296" y="4133699"/>
                      <a:ext cx="2130552" cy="594360"/>
                    </a:xfrm>
                    <a:prstGeom prst="rect">
                      <a:avLst/>
                    </a:prstGeom>
                    <a:solidFill>
                      <a:srgbClr val="F8F7F3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5720" tIns="45720" rIns="45720" bIns="45720" rtlCol="0" anchor="t" anchorCtr="0"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Molecular Imaging Agents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Scott Perlman, Co-Chair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John </a:t>
                      </a:r>
                      <a:r>
                        <a:rPr lang="en-US" sz="11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Centanni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, Co-Chair</a:t>
                      </a:r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1831848" y="4865219"/>
                      <a:ext cx="2133600" cy="609601"/>
                    </a:xfrm>
                    <a:prstGeom prst="rect">
                      <a:avLst/>
                    </a:prstGeom>
                    <a:solidFill>
                      <a:srgbClr val="F8F7F3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5720" tIns="45720" rIns="45720" bIns="45720" rtlCol="0" anchor="t" anchorCtr="0"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Quantitative Imaging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Chihwa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Song, Co-Chair</a:t>
                      </a:r>
                    </a:p>
                    <a:p>
                      <a:pPr marL="228600" indent="-1206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Tyler Bradshaw, Co-Chair</a:t>
                      </a: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3381376" y="3633532"/>
                      <a:ext cx="22636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Working  Groups</a:t>
                      </a:r>
                      <a:endParaRPr lang="en-US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562476" y="2960973"/>
                    <a:ext cx="1" cy="1381048"/>
                  </a:xfrm>
                  <a:prstGeom prst="line">
                    <a:avLst/>
                  </a:prstGeom>
                  <a:grp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5259324" y="5396541"/>
                  <a:ext cx="2130552" cy="608020"/>
                </a:xfrm>
                <a:prstGeom prst="rect">
                  <a:avLst/>
                </a:prstGeom>
                <a:solidFill>
                  <a:srgbClr val="F8F7F3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45720" rIns="45720" bIns="45720" rtlCol="0" anchor="t" anchorCtr="0"/>
                <a:lstStyle/>
                <a:p>
                  <a:pPr algn="ctr"/>
                  <a:r>
                    <a:rPr lang="en-US" sz="1300" b="1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Data </a:t>
                  </a:r>
                </a:p>
                <a:p>
                  <a:pPr marL="228600" indent="-120650">
                    <a:buFont typeface="Arial" panose="020B0604020202020204" pitchFamily="34" charset="0"/>
                    <a:buChar char="•"/>
                  </a:pPr>
                  <a:r>
                    <a:rPr lang="en-US" sz="1100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Jonathan </a:t>
                  </a:r>
                  <a:r>
                    <a:rPr lang="en-US" sz="1100" dirty="0" err="1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Boott</a:t>
                  </a:r>
                  <a:r>
                    <a:rPr lang="en-US" sz="1100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, Co-Chair</a:t>
                  </a:r>
                </a:p>
                <a:p>
                  <a:pPr marL="228600" indent="-120650">
                    <a:buFont typeface="Arial" panose="020B0604020202020204" pitchFamily="34" charset="0"/>
                    <a:buChar char="•"/>
                  </a:pPr>
                  <a:r>
                    <a:rPr lang="en-US" sz="1100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Umberto </a:t>
                  </a:r>
                  <a:r>
                    <a:rPr lang="en-US" sz="1100" dirty="0" err="1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Tachinardi</a:t>
                  </a:r>
                  <a:r>
                    <a:rPr lang="en-US" sz="1100" dirty="0" smtClean="0">
                      <a:solidFill>
                        <a:schemeClr val="tx2"/>
                      </a:solidFill>
                      <a:latin typeface="Calibri" panose="020F0502020204030204" pitchFamily="34" charset="0"/>
                    </a:rPr>
                    <a:t>, Co-Chair</a:t>
                  </a: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3390900" y="1775303"/>
              <a:ext cx="2362200" cy="1185103"/>
            </a:xfrm>
            <a:prstGeom prst="rect">
              <a:avLst/>
            </a:prstGeom>
            <a:solidFill>
              <a:srgbClr val="DCE6F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WONIX Leadership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</a:rPr>
                <a:t>Robert </a:t>
              </a:r>
              <a:r>
                <a:rPr lang="en-US" sz="1200" dirty="0" err="1">
                  <a:solidFill>
                    <a:schemeClr val="tx2"/>
                  </a:solidFill>
                </a:rPr>
                <a:t>Jeraj</a:t>
              </a:r>
              <a:r>
                <a:rPr lang="en-US" sz="1200" dirty="0">
                  <a:solidFill>
                    <a:schemeClr val="tx2"/>
                  </a:solidFill>
                </a:rPr>
                <a:t>, Director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2"/>
                  </a:solidFill>
                </a:rPr>
                <a:t>Scott Perlman, Co-Director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2"/>
                  </a:solidFill>
                </a:rPr>
                <a:t>Dona </a:t>
              </a:r>
              <a:r>
                <a:rPr lang="en-US" sz="1200" dirty="0" err="1">
                  <a:solidFill>
                    <a:schemeClr val="tx2"/>
                  </a:solidFill>
                </a:rPr>
                <a:t>Alberti</a:t>
              </a:r>
              <a:r>
                <a:rPr lang="en-US" sz="1200" dirty="0">
                  <a:solidFill>
                    <a:schemeClr val="tx2"/>
                  </a:solidFill>
                </a:rPr>
                <a:t>, Administrator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>
              <a:off x="2895600" y="2367855"/>
              <a:ext cx="4953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53100" y="2367854"/>
              <a:ext cx="495300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3400" y="1981200"/>
              <a:ext cx="2362200" cy="784830"/>
            </a:xfrm>
            <a:prstGeom prst="rect">
              <a:avLst/>
            </a:prstGeom>
            <a:solidFill>
              <a:srgbClr val="F2DCDB"/>
            </a:solidFill>
            <a:ln w="38100">
              <a:solidFill>
                <a:srgbClr val="FF0000"/>
              </a:solidFill>
              <a:bevel/>
            </a:ln>
          </p:spPr>
          <p:txBody>
            <a:bodyPr wrap="square" lIns="45720" tIns="45720" rIns="45720" bIns="4572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WON</a:t>
              </a:r>
            </a:p>
            <a:p>
              <a:pPr marL="228600" indent="-1079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2"/>
                  </a:solidFill>
                </a:rPr>
                <a:t>Ryan </a:t>
              </a:r>
              <a:r>
                <a:rPr lang="en-US" sz="1100" dirty="0" err="1" smtClean="0">
                  <a:solidFill>
                    <a:schemeClr val="tx2"/>
                  </a:solidFill>
                </a:rPr>
                <a:t>Mattison</a:t>
              </a:r>
              <a:endParaRPr lang="en-US" sz="1100" dirty="0" smtClean="0">
                <a:solidFill>
                  <a:schemeClr val="tx2"/>
                </a:solidFill>
              </a:endParaRPr>
            </a:p>
            <a:p>
              <a:pPr marL="228600" indent="-1079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2"/>
                  </a:solidFill>
                </a:rPr>
                <a:t>Kari </a:t>
              </a:r>
              <a:r>
                <a:rPr lang="en-US" sz="1100" dirty="0" err="1" smtClean="0">
                  <a:solidFill>
                    <a:schemeClr val="tx2"/>
                  </a:solidFill>
                </a:rPr>
                <a:t>Wisinski</a:t>
              </a:r>
              <a:endParaRPr lang="en-US" sz="1100" dirty="0" smtClean="0">
                <a:solidFill>
                  <a:schemeClr val="tx2"/>
                </a:solidFill>
              </a:endParaRPr>
            </a:p>
            <a:p>
              <a:pPr marL="228600" indent="-107950">
                <a:buFont typeface="Arial" panose="020B0604020202020204" pitchFamily="34" charset="0"/>
                <a:buChar char="•"/>
              </a:pPr>
              <a:r>
                <a:rPr lang="en-US" sz="1100" dirty="0" smtClean="0">
                  <a:solidFill>
                    <a:schemeClr val="tx2"/>
                  </a:solidFill>
                </a:rPr>
                <a:t>WON Representatives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1981200"/>
              <a:ext cx="2362200" cy="738664"/>
            </a:xfrm>
            <a:prstGeom prst="rect">
              <a:avLst/>
            </a:prstGeom>
            <a:solidFill>
              <a:srgbClr val="F2DCDB"/>
            </a:solidFill>
            <a:ln w="38100">
              <a:solidFill>
                <a:srgbClr val="FF0000"/>
              </a:solidFill>
            </a:ln>
          </p:spPr>
          <p:txBody>
            <a:bodyPr wrap="square" lIns="45720" tIns="45720" rIns="45720" bIns="4572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WONIX Admin Support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2"/>
                  </a:solidFill>
                </a:rPr>
                <a:t>Katie Kovacich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2"/>
                  </a:solidFill>
                </a:rPr>
                <a:t>Mark McClintock</a:t>
              </a:r>
            </a:p>
            <a:p>
              <a:pPr marL="228600" indent="-120650">
                <a:buFont typeface="Arial" panose="020B0604020202020204" pitchFamily="34" charset="0"/>
                <a:buChar char="•"/>
              </a:pPr>
              <a:r>
                <a:rPr lang="en-US" sz="1000" dirty="0" smtClean="0">
                  <a:solidFill>
                    <a:schemeClr val="tx2"/>
                  </a:solidFill>
                </a:rPr>
                <a:t>Angel </a:t>
              </a:r>
              <a:r>
                <a:rPr lang="en-US" sz="1000" dirty="0" err="1" smtClean="0">
                  <a:solidFill>
                    <a:schemeClr val="tx2"/>
                  </a:solidFill>
                </a:rPr>
                <a:t>Stampfli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WONIX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/>
          <a:lstStyle/>
          <a:p>
            <a:pPr marL="61913" indent="-4763">
              <a:buNone/>
            </a:pPr>
            <a:r>
              <a:rPr lang="en-US" dirty="0" smtClean="0"/>
              <a:t>Provide </a:t>
            </a:r>
            <a:r>
              <a:rPr lang="en-US" dirty="0"/>
              <a:t>Wisconsin residents with access to advanced molecular imaging clinical </a:t>
            </a:r>
            <a:r>
              <a:rPr lang="en-US" dirty="0" smtClean="0"/>
              <a:t>trials</a:t>
            </a:r>
            <a:endParaRPr lang="en-US" dirty="0" smtClean="0">
              <a:solidFill>
                <a:srgbClr val="C00000"/>
              </a:solidFill>
            </a:endParaRP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1. </a:t>
            </a:r>
            <a:r>
              <a:rPr lang="en-US" dirty="0" smtClean="0"/>
              <a:t>Increase availability of advanced molecular </a:t>
            </a:r>
            <a:br>
              <a:rPr lang="en-US" dirty="0" smtClean="0"/>
            </a:br>
            <a:r>
              <a:rPr lang="en-US" dirty="0" smtClean="0"/>
              <a:t>  imaging agents</a:t>
            </a:r>
          </a:p>
          <a:p>
            <a:pPr marL="457200" indent="-40005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2. Improve imaging standards</a:t>
            </a:r>
            <a:r>
              <a:rPr lang="en-US" sz="3200" b="1" dirty="0" smtClean="0"/>
              <a:t> </a:t>
            </a:r>
            <a:endParaRPr lang="en-US" b="1" dirty="0" smtClean="0"/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3.</a:t>
            </a:r>
            <a:r>
              <a:rPr lang="en-US" dirty="0" smtClean="0"/>
              <a:t> Establish an informatics highway for sharing data</a:t>
            </a: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4.</a:t>
            </a:r>
            <a:r>
              <a:rPr lang="en-US" dirty="0" smtClean="0"/>
              <a:t> Create a minable data warehouse</a:t>
            </a:r>
          </a:p>
          <a:p>
            <a:pPr marL="457200" indent="-400050">
              <a:buNone/>
            </a:pPr>
            <a:r>
              <a:rPr lang="en-US" dirty="0" smtClean="0">
                <a:solidFill>
                  <a:srgbClr val="C00000"/>
                </a:solidFill>
              </a:rPr>
              <a:t>  5.</a:t>
            </a:r>
            <a:r>
              <a:rPr lang="en-US" dirty="0" smtClean="0"/>
              <a:t> Implement state-of-the-art clinical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590" y="330787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role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6662072" y="3400211"/>
            <a:ext cx="57751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PET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Images are visual representations of numbers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489188" y="2281459"/>
            <a:ext cx="29291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62340" y="2201129"/>
            <a:ext cx="1765049" cy="10900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0" idx="2"/>
          </p:cNvCxnSpPr>
          <p:nvPr/>
        </p:nvCxnSpPr>
        <p:spPr>
          <a:xfrm flipH="1" flipV="1">
            <a:off x="2262340" y="3374951"/>
            <a:ext cx="1751922" cy="16009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15905" y="3303514"/>
            <a:ext cx="92869" cy="7143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21187" r="33147" b="32828"/>
          <a:stretch/>
        </p:blipFill>
        <p:spPr bwMode="auto">
          <a:xfrm rot="10800000">
            <a:off x="4038600" y="2213429"/>
            <a:ext cx="3088425" cy="275206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14800" y="225373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2    3    4    5    5    4   3     2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0" y="269331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   4    5    </a:t>
            </a:r>
            <a:r>
              <a:rPr lang="en-US" dirty="0" smtClean="0">
                <a:solidFill>
                  <a:schemeClr val="tx2"/>
                </a:solidFill>
              </a:rPr>
              <a:t>7    7    </a:t>
            </a:r>
            <a:r>
              <a:rPr lang="en-US" dirty="0" smtClean="0">
                <a:solidFill>
                  <a:schemeClr val="bg1"/>
                </a:solidFill>
              </a:rPr>
              <a:t>6    5    2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13289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2    5    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9    9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  5    2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3572471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2    5   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9    9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 5     2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401205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2    5    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9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   6   3     2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4800" y="445162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2    3    5    6    5    4   2     1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489188" y="2281459"/>
            <a:ext cx="29291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5" t="8182" r="11455" b="15660"/>
          <a:stretch/>
        </p:blipFill>
        <p:spPr bwMode="auto">
          <a:xfrm rot="10800000" flipH="1">
            <a:off x="5220814" y="2281458"/>
            <a:ext cx="277462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PET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PET, </a:t>
            </a:r>
            <a:r>
              <a:rPr lang="en-US" u="sng" dirty="0" smtClean="0"/>
              <a:t>if we’re careful</a:t>
            </a:r>
            <a:r>
              <a:rPr lang="en-US" dirty="0" smtClean="0"/>
              <a:t>, numbers can be used for comparisons</a:t>
            </a:r>
          </a:p>
        </p:txBody>
      </p:sp>
      <p:sp>
        <p:nvSpPr>
          <p:cNvPr id="4" name="Oval 3"/>
          <p:cNvSpPr/>
          <p:nvPr/>
        </p:nvSpPr>
        <p:spPr>
          <a:xfrm>
            <a:off x="2183690" y="3247941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1430" y="3572419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5"/>
            <a:endCxn id="14" idx="1"/>
          </p:cNvCxnSpPr>
          <p:nvPr/>
        </p:nvCxnSpPr>
        <p:spPr>
          <a:xfrm>
            <a:off x="2326214" y="3410825"/>
            <a:ext cx="1207141" cy="469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" idx="3"/>
            <a:endCxn id="7" idx="3"/>
          </p:cNvCxnSpPr>
          <p:nvPr/>
        </p:nvCxnSpPr>
        <p:spPr>
          <a:xfrm flipV="1">
            <a:off x="4928288" y="3735303"/>
            <a:ext cx="1897595" cy="46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33355" y="322694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9234" y="396567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5279" y="6370826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Comparison </a:t>
            </a:r>
            <a:r>
              <a:rPr lang="en-US" sz="2400" b="1" dirty="0" smtClean="0">
                <a:solidFill>
                  <a:srgbClr val="FF0000"/>
                </a:solidFill>
              </a:rPr>
              <a:t>within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 patient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PET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PET, </a:t>
            </a:r>
            <a:r>
              <a:rPr lang="en-US" u="sng" dirty="0" smtClean="0"/>
              <a:t>if we’re careful</a:t>
            </a:r>
            <a:r>
              <a:rPr lang="en-US" dirty="0" smtClean="0"/>
              <a:t>, numbers can be used for comparisons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8210" r="13021" b="17787"/>
          <a:stretch/>
        </p:blipFill>
        <p:spPr bwMode="auto">
          <a:xfrm rot="10800000" flipH="1">
            <a:off x="5205401" y="2281458"/>
            <a:ext cx="27805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68775" y="3380960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6" idx="3"/>
            <a:endCxn id="7" idx="3"/>
          </p:cNvCxnSpPr>
          <p:nvPr/>
        </p:nvCxnSpPr>
        <p:spPr>
          <a:xfrm flipV="1">
            <a:off x="4928288" y="3543844"/>
            <a:ext cx="1364940" cy="652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9234" y="396567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18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5279" y="6370826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Comparison </a:t>
            </a:r>
            <a:r>
              <a:rPr lang="en-US" sz="2400" b="1" dirty="0" smtClean="0">
                <a:solidFill>
                  <a:srgbClr val="FF0000"/>
                </a:solidFill>
              </a:rPr>
              <a:t>across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patients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7327" r="10213" b="12033"/>
          <a:stretch/>
        </p:blipFill>
        <p:spPr bwMode="auto">
          <a:xfrm rot="10800000" flipH="1">
            <a:off x="489188" y="2281459"/>
            <a:ext cx="29291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2183690" y="3247941"/>
            <a:ext cx="166977" cy="1908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5"/>
            <a:endCxn id="26" idx="1"/>
          </p:cNvCxnSpPr>
          <p:nvPr/>
        </p:nvCxnSpPr>
        <p:spPr>
          <a:xfrm>
            <a:off x="2326214" y="3410825"/>
            <a:ext cx="1207141" cy="469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3355" y="322694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= 9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625"/>
            <a:ext cx="8153400" cy="855023"/>
          </a:xfrm>
        </p:spPr>
        <p:txBody>
          <a:bodyPr/>
          <a:lstStyle/>
          <a:p>
            <a:r>
              <a:rPr lang="en-US" dirty="0" smtClean="0"/>
              <a:t>Problems in quantitative PET  imaging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Uncertainties, uncertainties, uncertainties!</a:t>
            </a:r>
          </a:p>
          <a:p>
            <a:r>
              <a:rPr lang="en-US" dirty="0" smtClean="0"/>
              <a:t>Image values affected by uncertainties at almost every stage of imaging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medicine.utah.edu/ucair/images/pet_scanners_images/pet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7" y="2755074"/>
            <a:ext cx="5425578" cy="41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00052" y="4438399"/>
            <a:ext cx="688769" cy="736271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</p:cNvCxnSpPr>
          <p:nvPr/>
        </p:nvCxnSpPr>
        <p:spPr>
          <a:xfrm flipV="1">
            <a:off x="2487953" y="3503221"/>
            <a:ext cx="3354707" cy="104300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42660" y="3001527"/>
            <a:ext cx="3028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rrors up to 50%!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Harmonize, harmonize, harmonize!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patient preparation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injection methods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scanning parameters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processing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4350" y="1866900"/>
            <a:ext cx="5657850" cy="14573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Harmonize, harmonize, harmonize!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patient preparation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injection methods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scanning parameters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processing</a:t>
            </a:r>
          </a:p>
          <a:p>
            <a:r>
              <a:rPr lang="en-US" dirty="0" smtClean="0"/>
              <a:t>Harmonize </a:t>
            </a:r>
            <a:r>
              <a:rPr lang="en-US" b="1" dirty="0" smtClean="0">
                <a:solidFill>
                  <a:srgbClr val="FF0000"/>
                </a:solidFill>
              </a:rPr>
              <a:t>image analysis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825" y="2295525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Site training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286499" y="2357437"/>
            <a:ext cx="314325" cy="399395"/>
          </a:xfrm>
          <a:prstGeom prst="rightArrow">
            <a:avLst/>
          </a:prstGeom>
          <a:gradFill>
            <a:gsLst>
              <a:gs pos="0">
                <a:schemeClr val="tx2">
                  <a:lumMod val="85000"/>
                  <a:lumOff val="15000"/>
                </a:schemeClr>
              </a:gs>
              <a:gs pos="80000">
                <a:schemeClr val="accent3">
                  <a:shade val="93000"/>
                  <a:satMod val="130000"/>
                  <a:lumMod val="5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336699"/>
      </a:dk1>
      <a:lt1>
        <a:srgbClr val="FFFFFF"/>
      </a:lt1>
      <a:dk2>
        <a:srgbClr val="000000"/>
      </a:dk2>
      <a:lt2>
        <a:srgbClr val="FFFF00"/>
      </a:lt2>
      <a:accent1>
        <a:srgbClr val="FF3300"/>
      </a:accent1>
      <a:accent2>
        <a:srgbClr val="4BE6FB"/>
      </a:accent2>
      <a:accent3>
        <a:srgbClr val="AAAAAA"/>
      </a:accent3>
      <a:accent4>
        <a:srgbClr val="DADADA"/>
      </a:accent4>
      <a:accent5>
        <a:srgbClr val="FFADAA"/>
      </a:accent5>
      <a:accent6>
        <a:srgbClr val="43D0E3"/>
      </a:accent6>
      <a:hlink>
        <a:srgbClr val="66CCFF"/>
      </a:hlink>
      <a:folHlink>
        <a:srgbClr val="F0E5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BE6F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43D0E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4">
        <a:dk1>
          <a:srgbClr val="336699"/>
        </a:dk1>
        <a:lt1>
          <a:srgbClr val="FFFFFF"/>
        </a:lt1>
        <a:dk2>
          <a:srgbClr val="FFFF66"/>
        </a:dk2>
        <a:lt2>
          <a:srgbClr val="E3EBF1"/>
        </a:lt2>
        <a:accent1>
          <a:srgbClr val="003399"/>
        </a:accent1>
        <a:accent2>
          <a:srgbClr val="4BE6FB"/>
        </a:accent2>
        <a:accent3>
          <a:srgbClr val="FFFFB8"/>
        </a:accent3>
        <a:accent4>
          <a:srgbClr val="DADADA"/>
        </a:accent4>
        <a:accent5>
          <a:srgbClr val="AAADCA"/>
        </a:accent5>
        <a:accent6>
          <a:srgbClr val="43D0E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5">
        <a:dk1>
          <a:srgbClr val="FFFFFF"/>
        </a:dk1>
        <a:lt1>
          <a:srgbClr val="FFFFFF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BE6FB"/>
        </a:accent2>
        <a:accent3>
          <a:srgbClr val="FFFFFF"/>
        </a:accent3>
        <a:accent4>
          <a:srgbClr val="DADADA"/>
        </a:accent4>
        <a:accent5>
          <a:srgbClr val="AAADCA"/>
        </a:accent5>
        <a:accent6>
          <a:srgbClr val="43D0E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FFFFFF"/>
        </a:dk1>
        <a:lt1>
          <a:srgbClr val="FFFFFF"/>
        </a:lt1>
        <a:dk2>
          <a:srgbClr val="FFFFFF"/>
        </a:dk2>
        <a:lt2>
          <a:srgbClr val="FFFFFF"/>
        </a:lt2>
        <a:accent1>
          <a:srgbClr val="66FFFF"/>
        </a:accent1>
        <a:accent2>
          <a:srgbClr val="4BE6FB"/>
        </a:accent2>
        <a:accent3>
          <a:srgbClr val="FFFFFF"/>
        </a:accent3>
        <a:accent4>
          <a:srgbClr val="DADADA"/>
        </a:accent4>
        <a:accent5>
          <a:srgbClr val="B8FFFF"/>
        </a:accent5>
        <a:accent6>
          <a:srgbClr val="43D0E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24083</TotalTime>
  <Words>792</Words>
  <Application>Microsoft Office PowerPoint</Application>
  <PresentationFormat>On-screen Show (4:3)</PresentationFormat>
  <Paragraphs>196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PowerPoint Presentation</vt:lpstr>
      <vt:lpstr>WONIX objectives</vt:lpstr>
      <vt:lpstr>WONIX objectives</vt:lpstr>
      <vt:lpstr>Quantitative PET imaging</vt:lpstr>
      <vt:lpstr>Quantitative PET imaging</vt:lpstr>
      <vt:lpstr>Quantitative PET imaging</vt:lpstr>
      <vt:lpstr>Problems in quantitative PET  imaging </vt:lpstr>
      <vt:lpstr>Reducing uncertainties</vt:lpstr>
      <vt:lpstr>Reducing uncertainties</vt:lpstr>
      <vt:lpstr>WONIX – site training</vt:lpstr>
      <vt:lpstr>Reducing uncertainties</vt:lpstr>
      <vt:lpstr>Goals of qualification</vt:lpstr>
      <vt:lpstr>Phantoms for quality assurance</vt:lpstr>
      <vt:lpstr>Goals of qualification</vt:lpstr>
      <vt:lpstr>PET scanner harmonization</vt:lpstr>
      <vt:lpstr>PET scanner harmonization</vt:lpstr>
      <vt:lpstr>PET scanner harmonization</vt:lpstr>
      <vt:lpstr>PET scanner harmonization</vt:lpstr>
      <vt:lpstr>Impact of scanner harmonization</vt:lpstr>
      <vt:lpstr>Harmonization workflow</vt:lpstr>
      <vt:lpstr>Reducing uncertainties</vt:lpstr>
      <vt:lpstr>Reducing uncertainties</vt:lpstr>
      <vt:lpstr>WONIX image analysis workflow</vt:lpstr>
      <vt:lpstr>Quantitative PET imaging</vt:lpstr>
      <vt:lpstr>Thank you!</vt:lpstr>
    </vt:vector>
  </TitlesOfParts>
  <Company>Department of Medical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Jeraj</dc:creator>
  <cp:lastModifiedBy>as9/DOM8017</cp:lastModifiedBy>
  <cp:revision>618</cp:revision>
  <cp:lastPrinted>2014-11-14T18:16:35Z</cp:lastPrinted>
  <dcterms:created xsi:type="dcterms:W3CDTF">2007-03-12T19:10:49Z</dcterms:created>
  <dcterms:modified xsi:type="dcterms:W3CDTF">2016-04-14T15:56:57Z</dcterms:modified>
</cp:coreProperties>
</file>